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Zing Rust Base" charset="1" panose="00000500000000000000"/>
      <p:regular r:id="rId14"/>
    </p:embeddedFont>
    <p:embeddedFont>
      <p:font typeface="Bernoru" charset="1" panose="00000A00000000000000"/>
      <p:regular r:id="rId15"/>
    </p:embeddedFont>
    <p:embeddedFont>
      <p:font typeface="Gaegu Bold" charset="1" panose="00000000000000000000"/>
      <p:regular r:id="rId16"/>
    </p:embeddedFont>
    <p:embeddedFont>
      <p:font typeface="Hit and Run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57.jpe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7.png" Type="http://schemas.openxmlformats.org/officeDocument/2006/relationships/image"/><Relationship Id="rId15" Target="../media/image28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sv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https://github.com/cjwinchester/earth-impact-data/blob/main/earth-impact-craters.csv" TargetMode="External" Type="http://schemas.openxmlformats.org/officeDocument/2006/relationships/hyperlink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jpeg" Type="http://schemas.openxmlformats.org/officeDocument/2006/relationships/image"/><Relationship Id="rId5" Target="../media/image4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47.png" Type="http://schemas.openxmlformats.org/officeDocument/2006/relationships/image"/><Relationship Id="rId20" Target="https://ibb.co/GcZMBkz" TargetMode="External" Type="http://schemas.openxmlformats.org/officeDocument/2006/relationships/hyperlink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1828" y="-842723"/>
            <a:ext cx="4418353" cy="5192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-2094260" y="6350221"/>
            <a:ext cx="6319453" cy="631945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599372" y="2277668"/>
            <a:ext cx="11530906" cy="7563256"/>
            <a:chOff x="0" y="0"/>
            <a:chExt cx="17327581" cy="11365362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7264081" cy="11301862"/>
            </a:xfrm>
            <a:custGeom>
              <a:avLst/>
              <a:gdLst/>
              <a:ahLst/>
              <a:cxnLst/>
              <a:rect r="r" b="b" t="t" l="l"/>
              <a:pathLst>
                <a:path h="11301862" w="17264081">
                  <a:moveTo>
                    <a:pt x="17171372" y="11301862"/>
                  </a:moveTo>
                  <a:lnTo>
                    <a:pt x="92710" y="11301862"/>
                  </a:lnTo>
                  <a:cubicBezTo>
                    <a:pt x="41910" y="11301862"/>
                    <a:pt x="0" y="11259952"/>
                    <a:pt x="0" y="1120915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1207883"/>
                  </a:lnTo>
                  <a:cubicBezTo>
                    <a:pt x="17264081" y="11259952"/>
                    <a:pt x="17222172" y="11301862"/>
                    <a:pt x="17171372" y="11301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7327581" cy="11365362"/>
            </a:xfrm>
            <a:custGeom>
              <a:avLst/>
              <a:gdLst/>
              <a:ahLst/>
              <a:cxnLst/>
              <a:rect r="r" b="b" t="t" l="l"/>
              <a:pathLst>
                <a:path h="11365362" w="17327581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1240902"/>
                  </a:lnTo>
                  <a:cubicBezTo>
                    <a:pt x="17267892" y="11276462"/>
                    <a:pt x="17238681" y="11305673"/>
                    <a:pt x="17203122" y="11305673"/>
                  </a:cubicBezTo>
                  <a:lnTo>
                    <a:pt x="124460" y="11305673"/>
                  </a:lnTo>
                  <a:cubicBezTo>
                    <a:pt x="88900" y="11305673"/>
                    <a:pt x="59690" y="11276462"/>
                    <a:pt x="59690" y="112409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240902"/>
                  </a:lnTo>
                  <a:cubicBezTo>
                    <a:pt x="0" y="11309483"/>
                    <a:pt x="55880" y="11365362"/>
                    <a:pt x="124460" y="11365362"/>
                  </a:cubicBezTo>
                  <a:lnTo>
                    <a:pt x="17203122" y="11365362"/>
                  </a:lnTo>
                  <a:cubicBezTo>
                    <a:pt x="17271701" y="11365362"/>
                    <a:pt x="17327581" y="11309483"/>
                    <a:pt x="17327581" y="11240902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99372" y="1494349"/>
            <a:ext cx="11530906" cy="1041805"/>
            <a:chOff x="0" y="0"/>
            <a:chExt cx="17327581" cy="156552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31750" y="31750"/>
              <a:ext cx="17264081" cy="1502029"/>
            </a:xfrm>
            <a:custGeom>
              <a:avLst/>
              <a:gdLst/>
              <a:ahLst/>
              <a:cxnLst/>
              <a:rect r="r" b="b" t="t" l="l"/>
              <a:pathLst>
                <a:path h="1502029" w="17264081">
                  <a:moveTo>
                    <a:pt x="17171372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170101" y="0"/>
                  </a:lnTo>
                  <a:cubicBezTo>
                    <a:pt x="17220901" y="0"/>
                    <a:pt x="17262811" y="41910"/>
                    <a:pt x="17262811" y="92710"/>
                  </a:cubicBezTo>
                  <a:lnTo>
                    <a:pt x="17262811" y="1408049"/>
                  </a:lnTo>
                  <a:cubicBezTo>
                    <a:pt x="17264081" y="1460119"/>
                    <a:pt x="17222172" y="1502029"/>
                    <a:pt x="17171372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7327581" cy="1565529"/>
            </a:xfrm>
            <a:custGeom>
              <a:avLst/>
              <a:gdLst/>
              <a:ahLst/>
              <a:cxnLst/>
              <a:rect r="r" b="b" t="t" l="l"/>
              <a:pathLst>
                <a:path h="1565529" w="17327581">
                  <a:moveTo>
                    <a:pt x="17203122" y="59690"/>
                  </a:moveTo>
                  <a:cubicBezTo>
                    <a:pt x="17238681" y="59690"/>
                    <a:pt x="17267892" y="88900"/>
                    <a:pt x="17267892" y="124460"/>
                  </a:cubicBezTo>
                  <a:lnTo>
                    <a:pt x="17267892" y="1441069"/>
                  </a:lnTo>
                  <a:cubicBezTo>
                    <a:pt x="17267892" y="1476629"/>
                    <a:pt x="17238681" y="1505839"/>
                    <a:pt x="17203122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03122" y="59690"/>
                  </a:lnTo>
                  <a:moveTo>
                    <a:pt x="1720312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7203122" y="1565529"/>
                  </a:lnTo>
                  <a:cubicBezTo>
                    <a:pt x="17271701" y="1565529"/>
                    <a:pt x="17327581" y="1509649"/>
                    <a:pt x="17327581" y="1441069"/>
                  </a:cubicBezTo>
                  <a:lnTo>
                    <a:pt x="17327581" y="124460"/>
                  </a:lnTo>
                  <a:cubicBezTo>
                    <a:pt x="17327581" y="55880"/>
                    <a:pt x="17271701" y="0"/>
                    <a:pt x="1720312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14931" y="7731136"/>
            <a:ext cx="7299788" cy="1296355"/>
            <a:chOff x="0" y="0"/>
            <a:chExt cx="3100535" cy="550618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92710" y="106680"/>
              <a:ext cx="2996396" cy="431238"/>
            </a:xfrm>
            <a:custGeom>
              <a:avLst/>
              <a:gdLst/>
              <a:ahLst/>
              <a:cxnLst/>
              <a:rect r="r" b="b" t="t" l="l"/>
              <a:pathLst>
                <a:path h="431238" w="2996396">
                  <a:moveTo>
                    <a:pt x="2969725" y="242008"/>
                  </a:moveTo>
                  <a:cubicBezTo>
                    <a:pt x="2969725" y="329638"/>
                    <a:pt x="2893525" y="400758"/>
                    <a:pt x="281224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13225" y="431238"/>
                  </a:cubicBezTo>
                  <a:lnTo>
                    <a:pt x="2850345" y="431238"/>
                  </a:lnTo>
                  <a:cubicBezTo>
                    <a:pt x="2930355" y="431238"/>
                    <a:pt x="2996395" y="365198"/>
                    <a:pt x="2996395" y="285188"/>
                  </a:cubicBezTo>
                  <a:lnTo>
                    <a:pt x="2996395" y="95250"/>
                  </a:lnTo>
                  <a:cubicBezTo>
                    <a:pt x="2996395" y="58420"/>
                    <a:pt x="2982425" y="25400"/>
                    <a:pt x="2960835" y="0"/>
                  </a:cubicBezTo>
                  <a:cubicBezTo>
                    <a:pt x="2967185" y="16510"/>
                    <a:pt x="2969725" y="34290"/>
                    <a:pt x="2969725" y="52070"/>
                  </a:cubicBezTo>
                  <a:lnTo>
                    <a:pt x="2969725" y="242008"/>
                  </a:lnTo>
                  <a:lnTo>
                    <a:pt x="296972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12700" y="12700"/>
              <a:ext cx="3035765" cy="482038"/>
            </a:xfrm>
            <a:custGeom>
              <a:avLst/>
              <a:gdLst/>
              <a:ahLst/>
              <a:cxnLst/>
              <a:rect r="r" b="b" t="t" l="l"/>
              <a:pathLst>
                <a:path h="482038" w="3035765">
                  <a:moveTo>
                    <a:pt x="146050" y="482038"/>
                  </a:moveTo>
                  <a:lnTo>
                    <a:pt x="2889715" y="482038"/>
                  </a:lnTo>
                  <a:cubicBezTo>
                    <a:pt x="2969726" y="482038"/>
                    <a:pt x="3035765" y="415998"/>
                    <a:pt x="3035765" y="335988"/>
                  </a:cubicBezTo>
                  <a:lnTo>
                    <a:pt x="3035765" y="146050"/>
                  </a:lnTo>
                  <a:cubicBezTo>
                    <a:pt x="3035765" y="66040"/>
                    <a:pt x="2969726" y="0"/>
                    <a:pt x="288971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3100536" cy="550618"/>
            </a:xfrm>
            <a:custGeom>
              <a:avLst/>
              <a:gdLst/>
              <a:ahLst/>
              <a:cxnLst/>
              <a:rect r="r" b="b" t="t" l="l"/>
              <a:pathLst>
                <a:path h="550618" w="3100536">
                  <a:moveTo>
                    <a:pt x="3037036" y="74930"/>
                  </a:moveTo>
                  <a:cubicBezTo>
                    <a:pt x="3009096" y="30480"/>
                    <a:pt x="2959565" y="0"/>
                    <a:pt x="290241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208623" y="550618"/>
                  </a:cubicBezTo>
                  <a:lnTo>
                    <a:pt x="2941786" y="550618"/>
                  </a:lnTo>
                  <a:cubicBezTo>
                    <a:pt x="3029415" y="550618"/>
                    <a:pt x="3100536" y="479498"/>
                    <a:pt x="3100536" y="391868"/>
                  </a:cubicBezTo>
                  <a:lnTo>
                    <a:pt x="3100536" y="201930"/>
                  </a:lnTo>
                  <a:cubicBezTo>
                    <a:pt x="3100535" y="149860"/>
                    <a:pt x="3075135" y="104140"/>
                    <a:pt x="303703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902415" y="12700"/>
                  </a:lnTo>
                  <a:cubicBezTo>
                    <a:pt x="2982426" y="12700"/>
                    <a:pt x="3048465" y="78740"/>
                    <a:pt x="3048465" y="158750"/>
                  </a:cubicBezTo>
                  <a:lnTo>
                    <a:pt x="3048465" y="348688"/>
                  </a:lnTo>
                  <a:cubicBezTo>
                    <a:pt x="3048465" y="428698"/>
                    <a:pt x="2982426" y="494738"/>
                    <a:pt x="290241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3089105" y="391868"/>
                  </a:moveTo>
                  <a:cubicBezTo>
                    <a:pt x="3089105" y="471878"/>
                    <a:pt x="3021795" y="537918"/>
                    <a:pt x="2941786" y="537918"/>
                  </a:cubicBezTo>
                  <a:lnTo>
                    <a:pt x="208623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2903686" y="507438"/>
                  </a:lnTo>
                  <a:cubicBezTo>
                    <a:pt x="2991315" y="507438"/>
                    <a:pt x="3062436" y="436318"/>
                    <a:pt x="3062436" y="348688"/>
                  </a:cubicBezTo>
                  <a:lnTo>
                    <a:pt x="3062436" y="158750"/>
                  </a:lnTo>
                  <a:cubicBezTo>
                    <a:pt x="3062436" y="140970"/>
                    <a:pt x="3058626" y="123190"/>
                    <a:pt x="3053546" y="106680"/>
                  </a:cubicBezTo>
                  <a:cubicBezTo>
                    <a:pt x="3075136" y="132080"/>
                    <a:pt x="3089106" y="165100"/>
                    <a:pt x="3089106" y="201930"/>
                  </a:cubicBezTo>
                  <a:lnTo>
                    <a:pt x="3089106" y="391868"/>
                  </a:lnTo>
                  <a:cubicBezTo>
                    <a:pt x="3089105" y="391868"/>
                    <a:pt x="3089105" y="391868"/>
                    <a:pt x="308910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03843" y="1744910"/>
            <a:ext cx="405873" cy="40587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76494" y="1744910"/>
            <a:ext cx="405873" cy="405873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49144" y="1744910"/>
            <a:ext cx="405873" cy="40587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527108" y="7069777"/>
            <a:ext cx="2260520" cy="110482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4845" y="3522044"/>
            <a:ext cx="3361196" cy="137388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631167" y="2757440"/>
            <a:ext cx="3096784" cy="105290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66662" y="6875483"/>
            <a:ext cx="1040118" cy="115089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8023" y="6398496"/>
            <a:ext cx="1648639" cy="1660717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632871" y="1913651"/>
            <a:ext cx="7176161" cy="2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Bernoru"/>
              </a:rPr>
              <a:t>ARTIFICIAL INTELLIGENCE: PRESENTATION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47984" y="7950123"/>
            <a:ext cx="6233681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Glacial Indifference"/>
              </a:rPr>
              <a:t>Presented by: </a:t>
            </a: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Glacial Indifference"/>
              </a:rPr>
              <a:t>Aden &amp; Ibrahim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91828" y="7475012"/>
            <a:ext cx="1669132" cy="58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Artificial </a:t>
            </a:r>
          </a:p>
          <a:p>
            <a:pPr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Intelligence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09032" y="3609399"/>
            <a:ext cx="2332092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Data Visulization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5467" y="8190152"/>
            <a:ext cx="1698569" cy="58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Data Anlaysis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2891460"/>
            <a:ext cx="1698569" cy="336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500">
                <a:solidFill>
                  <a:srgbClr val="191919"/>
                </a:solidFill>
                <a:latin typeface="Gaegu Bold"/>
              </a:rPr>
              <a:t>ML Models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66816" y="6092959"/>
            <a:ext cx="9796019" cy="78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  <a:spcBef>
                <a:spcPct val="0"/>
              </a:spcBef>
            </a:pPr>
            <a:r>
              <a:rPr lang="en-US" sz="6288">
                <a:solidFill>
                  <a:srgbClr val="FF66C4"/>
                </a:solidFill>
                <a:latin typeface="Hit and Run"/>
              </a:rPr>
              <a:t>IMPACT 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53838" y="3637580"/>
            <a:ext cx="14021974" cy="230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9699">
                <a:solidFill>
                  <a:srgbClr val="B2EDEF"/>
                </a:solidFill>
                <a:latin typeface="Hit and Run"/>
              </a:rPr>
              <a:t>METEOR </a:t>
            </a:r>
          </a:p>
          <a:p>
            <a:pPr algn="ctr">
              <a:lnSpc>
                <a:spcPts val="8729"/>
              </a:lnSpc>
              <a:spcBef>
                <a:spcPct val="0"/>
              </a:spcBef>
            </a:pPr>
            <a:r>
              <a:rPr lang="en-US" sz="9699">
                <a:solidFill>
                  <a:srgbClr val="B2EDEF"/>
                </a:solidFill>
                <a:latin typeface="Hit and Run"/>
              </a:rPr>
              <a:t>SIMULATOR: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31047" y="5567442"/>
            <a:ext cx="6212461" cy="62124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6652016" y="-2444709"/>
            <a:ext cx="6478607" cy="479416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55034" y="1708069"/>
            <a:ext cx="8004959" cy="6965604"/>
            <a:chOff x="0" y="0"/>
            <a:chExt cx="12029114" cy="1046726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1965614" cy="10403767"/>
            </a:xfrm>
            <a:custGeom>
              <a:avLst/>
              <a:gdLst/>
              <a:ahLst/>
              <a:cxnLst/>
              <a:rect r="r" b="b" t="t" l="l"/>
              <a:pathLst>
                <a:path h="10403767" w="11965614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029114" cy="10467267"/>
            </a:xfrm>
            <a:custGeom>
              <a:avLst/>
              <a:gdLst/>
              <a:ahLst/>
              <a:cxnLst/>
              <a:rect r="r" b="b" t="t" l="l"/>
              <a:pathLst>
                <a:path h="10467267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5034" y="924750"/>
            <a:ext cx="8004959" cy="1041805"/>
            <a:chOff x="0" y="0"/>
            <a:chExt cx="12029114" cy="1565529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31750" y="31750"/>
              <a:ext cx="11965614" cy="1502029"/>
            </a:xfrm>
            <a:custGeom>
              <a:avLst/>
              <a:gdLst/>
              <a:ahLst/>
              <a:cxnLst/>
              <a:rect r="r" b="b" t="t" l="l"/>
              <a:pathLst>
                <a:path h="1502029" w="11965614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2029114" cy="1565529"/>
            </a:xfrm>
            <a:custGeom>
              <a:avLst/>
              <a:gdLst/>
              <a:ahLst/>
              <a:cxnLst/>
              <a:rect r="r" b="b" t="t" l="l"/>
              <a:pathLst>
                <a:path h="1565529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88317" y="1245949"/>
            <a:ext cx="405873" cy="40587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0968" y="1245949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3618" y="1245949"/>
            <a:ext cx="405873" cy="405873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0979275" y="2247360"/>
            <a:ext cx="6821469" cy="965569"/>
            <a:chOff x="0" y="0"/>
            <a:chExt cx="7650097" cy="108286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31750" y="31750"/>
              <a:ext cx="7586597" cy="1019360"/>
            </a:xfrm>
            <a:custGeom>
              <a:avLst/>
              <a:gdLst/>
              <a:ahLst/>
              <a:cxnLst/>
              <a:rect r="r" b="b" t="t" l="l"/>
              <a:pathLst>
                <a:path h="1019360" w="7586597">
                  <a:moveTo>
                    <a:pt x="7493888" y="1019360"/>
                  </a:moveTo>
                  <a:lnTo>
                    <a:pt x="92710" y="1019360"/>
                  </a:lnTo>
                  <a:cubicBezTo>
                    <a:pt x="41910" y="1019360"/>
                    <a:pt x="0" y="977450"/>
                    <a:pt x="0" y="92665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492617" y="0"/>
                  </a:lnTo>
                  <a:cubicBezTo>
                    <a:pt x="7543417" y="0"/>
                    <a:pt x="7585328" y="41910"/>
                    <a:pt x="7585328" y="92710"/>
                  </a:cubicBezTo>
                  <a:lnTo>
                    <a:pt x="7585328" y="925380"/>
                  </a:lnTo>
                  <a:cubicBezTo>
                    <a:pt x="7586597" y="977450"/>
                    <a:pt x="7544688" y="1019360"/>
                    <a:pt x="7493888" y="10193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7650097" cy="1082860"/>
            </a:xfrm>
            <a:custGeom>
              <a:avLst/>
              <a:gdLst/>
              <a:ahLst/>
              <a:cxnLst/>
              <a:rect r="r" b="b" t="t" l="l"/>
              <a:pathLst>
                <a:path h="1082860" w="7650097">
                  <a:moveTo>
                    <a:pt x="7525638" y="59690"/>
                  </a:moveTo>
                  <a:cubicBezTo>
                    <a:pt x="7561197" y="59690"/>
                    <a:pt x="7590407" y="88900"/>
                    <a:pt x="7590407" y="124460"/>
                  </a:cubicBezTo>
                  <a:lnTo>
                    <a:pt x="7590407" y="958400"/>
                  </a:lnTo>
                  <a:cubicBezTo>
                    <a:pt x="7590407" y="993960"/>
                    <a:pt x="7561197" y="1023170"/>
                    <a:pt x="7525638" y="1023170"/>
                  </a:cubicBezTo>
                  <a:lnTo>
                    <a:pt x="124460" y="1023170"/>
                  </a:lnTo>
                  <a:cubicBezTo>
                    <a:pt x="88900" y="1023170"/>
                    <a:pt x="59690" y="993960"/>
                    <a:pt x="59690" y="95840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525638" y="59690"/>
                  </a:lnTo>
                  <a:moveTo>
                    <a:pt x="752563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58400"/>
                  </a:lnTo>
                  <a:cubicBezTo>
                    <a:pt x="0" y="1026980"/>
                    <a:pt x="55880" y="1082860"/>
                    <a:pt x="124460" y="1082860"/>
                  </a:cubicBezTo>
                  <a:lnTo>
                    <a:pt x="7525638" y="1082860"/>
                  </a:lnTo>
                  <a:cubicBezTo>
                    <a:pt x="7594217" y="1082860"/>
                    <a:pt x="7650097" y="1026980"/>
                    <a:pt x="7650097" y="958400"/>
                  </a:cubicBezTo>
                  <a:lnTo>
                    <a:pt x="7650097" y="124460"/>
                  </a:lnTo>
                  <a:cubicBezTo>
                    <a:pt x="7650097" y="55880"/>
                    <a:pt x="7594217" y="0"/>
                    <a:pt x="752563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61759" y="2578150"/>
            <a:ext cx="303989" cy="30398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40802" y="2578150"/>
            <a:ext cx="303989" cy="30398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92441" y="2578150"/>
            <a:ext cx="303989" cy="303989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60968" y="2700632"/>
            <a:ext cx="1812046" cy="1667082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0979275" y="3212929"/>
            <a:ext cx="6845682" cy="5320280"/>
            <a:chOff x="0" y="0"/>
            <a:chExt cx="11661618" cy="9063095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31750" y="31750"/>
              <a:ext cx="11598118" cy="8999596"/>
            </a:xfrm>
            <a:custGeom>
              <a:avLst/>
              <a:gdLst/>
              <a:ahLst/>
              <a:cxnLst/>
              <a:rect r="r" b="b" t="t" l="l"/>
              <a:pathLst>
                <a:path h="8999596" w="11598118">
                  <a:moveTo>
                    <a:pt x="11505408" y="8999596"/>
                  </a:moveTo>
                  <a:lnTo>
                    <a:pt x="92710" y="8999596"/>
                  </a:lnTo>
                  <a:cubicBezTo>
                    <a:pt x="41910" y="8999596"/>
                    <a:pt x="0" y="8957686"/>
                    <a:pt x="0" y="890688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504138" y="0"/>
                  </a:lnTo>
                  <a:cubicBezTo>
                    <a:pt x="11554938" y="0"/>
                    <a:pt x="11596848" y="41910"/>
                    <a:pt x="11596848" y="92710"/>
                  </a:cubicBezTo>
                  <a:lnTo>
                    <a:pt x="11596848" y="8905615"/>
                  </a:lnTo>
                  <a:cubicBezTo>
                    <a:pt x="11598118" y="8957686"/>
                    <a:pt x="11556208" y="8999596"/>
                    <a:pt x="11505408" y="8999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11661618" cy="9063096"/>
            </a:xfrm>
            <a:custGeom>
              <a:avLst/>
              <a:gdLst/>
              <a:ahLst/>
              <a:cxnLst/>
              <a:rect r="r" b="b" t="t" l="l"/>
              <a:pathLst>
                <a:path h="9063096" w="11661618">
                  <a:moveTo>
                    <a:pt x="11537158" y="59690"/>
                  </a:moveTo>
                  <a:cubicBezTo>
                    <a:pt x="11572718" y="59690"/>
                    <a:pt x="11601927" y="88900"/>
                    <a:pt x="11601927" y="124460"/>
                  </a:cubicBezTo>
                  <a:lnTo>
                    <a:pt x="11601927" y="8938636"/>
                  </a:lnTo>
                  <a:cubicBezTo>
                    <a:pt x="11601927" y="8974196"/>
                    <a:pt x="11572718" y="9003405"/>
                    <a:pt x="11537158" y="9003405"/>
                  </a:cubicBezTo>
                  <a:lnTo>
                    <a:pt x="124460" y="9003405"/>
                  </a:lnTo>
                  <a:cubicBezTo>
                    <a:pt x="88900" y="9003405"/>
                    <a:pt x="59690" y="8974196"/>
                    <a:pt x="59690" y="8938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537158" y="59690"/>
                  </a:lnTo>
                  <a:moveTo>
                    <a:pt x="115371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938636"/>
                  </a:lnTo>
                  <a:cubicBezTo>
                    <a:pt x="0" y="9007215"/>
                    <a:pt x="55880" y="9063096"/>
                    <a:pt x="124460" y="9063096"/>
                  </a:cubicBezTo>
                  <a:lnTo>
                    <a:pt x="11537158" y="9063096"/>
                  </a:lnTo>
                  <a:cubicBezTo>
                    <a:pt x="11605738" y="9063096"/>
                    <a:pt x="11661618" y="9007215"/>
                    <a:pt x="11661618" y="8938636"/>
                  </a:cubicBezTo>
                  <a:lnTo>
                    <a:pt x="11661618" y="124460"/>
                  </a:lnTo>
                  <a:cubicBezTo>
                    <a:pt x="11661618" y="55880"/>
                    <a:pt x="11605738" y="0"/>
                    <a:pt x="115371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1061441" y="3303319"/>
            <a:ext cx="6681350" cy="5139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947393" y="3089257"/>
            <a:ext cx="4196607" cy="106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8"/>
              </a:lnSpc>
            </a:pPr>
            <a:r>
              <a:rPr lang="en-US" sz="4897">
                <a:solidFill>
                  <a:srgbClr val="191919"/>
                </a:solidFill>
                <a:latin typeface="Bernoru"/>
              </a:rPr>
              <a:t>PREDICTIVE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94190" y="4739809"/>
            <a:ext cx="5823882" cy="342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9369" indent="-284684" lvl="1">
              <a:lnSpc>
                <a:spcPts val="3428"/>
              </a:lnSpc>
              <a:buFont typeface="Arial"/>
              <a:buChar char="•"/>
            </a:pPr>
            <a:r>
              <a:rPr lang="en-US" sz="2637" spc="139">
                <a:solidFill>
                  <a:srgbClr val="191919"/>
                </a:solidFill>
                <a:latin typeface="Glacial Indifference"/>
              </a:rPr>
              <a:t>Used KNN for classification purposes.</a:t>
            </a:r>
          </a:p>
          <a:p>
            <a:pPr>
              <a:lnSpc>
                <a:spcPts val="3428"/>
              </a:lnSpc>
            </a:pPr>
          </a:p>
          <a:p>
            <a:pPr marL="569369" indent="-284684" lvl="1">
              <a:lnSpc>
                <a:spcPts val="3428"/>
              </a:lnSpc>
              <a:buFont typeface="Arial"/>
              <a:buChar char="•"/>
            </a:pPr>
            <a:r>
              <a:rPr lang="en-US" sz="2637" spc="139">
                <a:solidFill>
                  <a:srgbClr val="191919"/>
                </a:solidFill>
                <a:latin typeface="Glacial Indifference"/>
              </a:rPr>
              <a:t>Trained a model and performed various predictions.</a:t>
            </a:r>
          </a:p>
          <a:p>
            <a:pPr>
              <a:lnSpc>
                <a:spcPts val="3428"/>
              </a:lnSpc>
            </a:pPr>
          </a:p>
          <a:p>
            <a:pPr marL="569369" indent="-284684" lvl="1">
              <a:lnSpc>
                <a:spcPts val="3428"/>
              </a:lnSpc>
              <a:buFont typeface="Arial"/>
              <a:buChar char="•"/>
            </a:pPr>
            <a:r>
              <a:rPr lang="en-US" sz="2637" spc="139">
                <a:solidFill>
                  <a:srgbClr val="191919"/>
                </a:solidFill>
                <a:latin typeface="Glacial Indifference"/>
              </a:rPr>
              <a:t>Developed an ideal dataset to be used for analyitical purposes.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63866" y="2563458"/>
            <a:ext cx="4973717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2999" spc="-80">
                <a:solidFill>
                  <a:srgbClr val="191919"/>
                </a:solidFill>
                <a:latin typeface="Zing Rust Base"/>
              </a:rPr>
              <a:t>KNN:  IDEAL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1219371">
            <a:off x="5882813" y="-1459022"/>
            <a:ext cx="4642664" cy="54561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32861" y="6168256"/>
            <a:ext cx="5267829" cy="52678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149625">
            <a:off x="16242690" y="4891548"/>
            <a:ext cx="4952166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2052358"/>
            <a:ext cx="8004959" cy="6965604"/>
            <a:chOff x="0" y="0"/>
            <a:chExt cx="12029114" cy="10467266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31750" y="31750"/>
              <a:ext cx="11965614" cy="10403767"/>
            </a:xfrm>
            <a:custGeom>
              <a:avLst/>
              <a:gdLst/>
              <a:ahLst/>
              <a:cxnLst/>
              <a:rect r="r" b="b" t="t" l="l"/>
              <a:pathLst>
                <a:path h="10403767" w="11965614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29114" cy="10467267"/>
            </a:xfrm>
            <a:custGeom>
              <a:avLst/>
              <a:gdLst/>
              <a:ahLst/>
              <a:cxnLst/>
              <a:rect r="r" b="b" t="t" l="l"/>
              <a:pathLst>
                <a:path h="10467267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1269039"/>
            <a:ext cx="8004959" cy="1041805"/>
            <a:chOff x="0" y="0"/>
            <a:chExt cx="12029114" cy="1565529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31750" y="31750"/>
              <a:ext cx="11965614" cy="1502029"/>
            </a:xfrm>
            <a:custGeom>
              <a:avLst/>
              <a:gdLst/>
              <a:ahLst/>
              <a:cxnLst/>
              <a:rect r="r" b="b" t="t" l="l"/>
              <a:pathLst>
                <a:path h="1502029" w="11965614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2029114" cy="1565529"/>
            </a:xfrm>
            <a:custGeom>
              <a:avLst/>
              <a:gdLst/>
              <a:ahLst/>
              <a:cxnLst/>
              <a:rect r="r" b="b" t="t" l="l"/>
              <a:pathLst>
                <a:path h="1565529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2585" y="1590238"/>
            <a:ext cx="405873" cy="40587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577283" y="2850182"/>
            <a:ext cx="6457921" cy="6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5700">
                <a:solidFill>
                  <a:srgbClr val="191919"/>
                </a:solidFill>
                <a:latin typeface="Bernoru"/>
              </a:rPr>
              <a:t>CONCLUSION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691432" y="3124684"/>
            <a:ext cx="3855727" cy="445514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368797" y="4031507"/>
            <a:ext cx="7631566" cy="396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068" indent="-356034" lvl="1">
              <a:lnSpc>
                <a:spcPts val="3957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Successful prediction and analysis of impact of meteors.</a:t>
            </a:r>
          </a:p>
          <a:p>
            <a:pPr>
              <a:lnSpc>
                <a:spcPts val="3957"/>
              </a:lnSpc>
            </a:pPr>
          </a:p>
          <a:p>
            <a:pPr marL="712068" indent="-356034" lvl="1">
              <a:lnSpc>
                <a:spcPts val="3957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The integration of AI components improved the user experience.</a:t>
            </a:r>
          </a:p>
          <a:p>
            <a:pPr>
              <a:lnSpc>
                <a:spcPts val="3957"/>
              </a:lnSpc>
            </a:pPr>
          </a:p>
          <a:p>
            <a:pPr marL="712068" indent="-356034" lvl="1">
              <a:lnSpc>
                <a:spcPts val="3957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The user-friendly front end facilitated easy interaction of the program.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4844385">
            <a:off x="15139384" y="5851811"/>
            <a:ext cx="5583216" cy="6561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102945" y="3028458"/>
            <a:ext cx="8082109" cy="6569080"/>
            <a:chOff x="0" y="0"/>
            <a:chExt cx="12613525" cy="10252182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2550025" cy="10188682"/>
            </a:xfrm>
            <a:custGeom>
              <a:avLst/>
              <a:gdLst/>
              <a:ahLst/>
              <a:cxnLst/>
              <a:rect r="r" b="b" t="t" l="l"/>
              <a:pathLst>
                <a:path h="10188682" w="12550025">
                  <a:moveTo>
                    <a:pt x="12457316" y="10188682"/>
                  </a:moveTo>
                  <a:lnTo>
                    <a:pt x="92710" y="10188682"/>
                  </a:lnTo>
                  <a:cubicBezTo>
                    <a:pt x="41910" y="10188682"/>
                    <a:pt x="0" y="10146771"/>
                    <a:pt x="0" y="1009597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456045" y="0"/>
                  </a:lnTo>
                  <a:cubicBezTo>
                    <a:pt x="12506845" y="0"/>
                    <a:pt x="12548756" y="41910"/>
                    <a:pt x="12548756" y="92710"/>
                  </a:cubicBezTo>
                  <a:lnTo>
                    <a:pt x="12548756" y="10094702"/>
                  </a:lnTo>
                  <a:cubicBezTo>
                    <a:pt x="12550025" y="10146772"/>
                    <a:pt x="12508116" y="10188682"/>
                    <a:pt x="12457316" y="10188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2613525" cy="10252182"/>
            </a:xfrm>
            <a:custGeom>
              <a:avLst/>
              <a:gdLst/>
              <a:ahLst/>
              <a:cxnLst/>
              <a:rect r="r" b="b" t="t" l="l"/>
              <a:pathLst>
                <a:path h="10252182" w="12613525">
                  <a:moveTo>
                    <a:pt x="12489066" y="59690"/>
                  </a:moveTo>
                  <a:cubicBezTo>
                    <a:pt x="12524625" y="59690"/>
                    <a:pt x="12553835" y="88900"/>
                    <a:pt x="12553835" y="124460"/>
                  </a:cubicBezTo>
                  <a:lnTo>
                    <a:pt x="12553835" y="10127722"/>
                  </a:lnTo>
                  <a:cubicBezTo>
                    <a:pt x="12553835" y="10163282"/>
                    <a:pt x="12524625" y="10192492"/>
                    <a:pt x="12489066" y="10192492"/>
                  </a:cubicBezTo>
                  <a:lnTo>
                    <a:pt x="124460" y="10192492"/>
                  </a:lnTo>
                  <a:cubicBezTo>
                    <a:pt x="88900" y="10192492"/>
                    <a:pt x="59690" y="10163282"/>
                    <a:pt x="59690" y="10127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489066" y="59690"/>
                  </a:lnTo>
                  <a:moveTo>
                    <a:pt x="124890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27722"/>
                  </a:lnTo>
                  <a:cubicBezTo>
                    <a:pt x="0" y="10196302"/>
                    <a:pt x="55880" y="10252182"/>
                    <a:pt x="124460" y="10252182"/>
                  </a:cubicBezTo>
                  <a:lnTo>
                    <a:pt x="12489066" y="10252182"/>
                  </a:lnTo>
                  <a:cubicBezTo>
                    <a:pt x="12557646" y="10252182"/>
                    <a:pt x="12613525" y="10196302"/>
                    <a:pt x="12613525" y="10127722"/>
                  </a:cubicBezTo>
                  <a:lnTo>
                    <a:pt x="12613525" y="124460"/>
                  </a:lnTo>
                  <a:cubicBezTo>
                    <a:pt x="12613525" y="55880"/>
                    <a:pt x="12557646" y="0"/>
                    <a:pt x="1248906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02945" y="1147465"/>
            <a:ext cx="8082109" cy="16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7723">
                <a:solidFill>
                  <a:srgbClr val="191919"/>
                </a:solidFill>
                <a:latin typeface="Bernoru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55345" y="3679336"/>
            <a:ext cx="7599878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31407" indent="-415704" lvl="1">
              <a:lnSpc>
                <a:spcPts val="4621"/>
              </a:lnSpc>
              <a:buFont typeface="Arial"/>
              <a:buChar char="•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Objectives</a:t>
            </a:r>
          </a:p>
          <a:p>
            <a:pPr marL="831407" indent="-415704" lvl="1">
              <a:lnSpc>
                <a:spcPts val="4621"/>
              </a:lnSpc>
              <a:buFont typeface="Arial"/>
              <a:buChar char="•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Tools &amp; Technologies</a:t>
            </a:r>
          </a:p>
          <a:p>
            <a:pPr marL="831407" indent="-415704" lvl="1">
              <a:lnSpc>
                <a:spcPts val="4621"/>
              </a:lnSpc>
              <a:buFont typeface="Arial"/>
              <a:buChar char="•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Methodologies</a:t>
            </a:r>
          </a:p>
          <a:p>
            <a:pPr marL="1662814" indent="-554271" lvl="2">
              <a:lnSpc>
                <a:spcPts val="4621"/>
              </a:lnSpc>
              <a:buFont typeface="Arial"/>
              <a:buChar char="⚬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Data Collection &amp; Cleaning</a:t>
            </a:r>
          </a:p>
          <a:p>
            <a:pPr marL="1662814" indent="-554271" lvl="2">
              <a:lnSpc>
                <a:spcPts val="4621"/>
              </a:lnSpc>
              <a:buFont typeface="Arial"/>
              <a:buChar char="⚬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Feature Extraction</a:t>
            </a:r>
          </a:p>
          <a:p>
            <a:pPr marL="1662814" indent="-554271" lvl="2">
              <a:lnSpc>
                <a:spcPts val="4621"/>
              </a:lnSpc>
              <a:buFont typeface="Arial"/>
              <a:buChar char="⚬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Predictive Analysis</a:t>
            </a:r>
          </a:p>
          <a:p>
            <a:pPr marL="831407" indent="-415704" lvl="1">
              <a:lnSpc>
                <a:spcPts val="4621"/>
              </a:lnSpc>
              <a:buFont typeface="Arial"/>
              <a:buChar char="•"/>
            </a:pPr>
            <a:r>
              <a:rPr lang="en-US" sz="3850">
                <a:solidFill>
                  <a:srgbClr val="191919"/>
                </a:solidFill>
                <a:latin typeface="Bernoru"/>
              </a:rPr>
              <a:t>Conclusion</a:t>
            </a:r>
          </a:p>
          <a:p>
            <a:pPr>
              <a:lnSpc>
                <a:spcPts val="462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4844385">
            <a:off x="15139384" y="5851811"/>
            <a:ext cx="5583216" cy="6561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947634" y="3028458"/>
            <a:ext cx="10392732" cy="6569080"/>
            <a:chOff x="0" y="0"/>
            <a:chExt cx="16219651" cy="10252182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6156150" cy="10188682"/>
            </a:xfrm>
            <a:custGeom>
              <a:avLst/>
              <a:gdLst/>
              <a:ahLst/>
              <a:cxnLst/>
              <a:rect r="r" b="b" t="t" l="l"/>
              <a:pathLst>
                <a:path h="10188682" w="16156150">
                  <a:moveTo>
                    <a:pt x="16063441" y="10188682"/>
                  </a:moveTo>
                  <a:lnTo>
                    <a:pt x="92710" y="10188682"/>
                  </a:lnTo>
                  <a:cubicBezTo>
                    <a:pt x="41910" y="10188682"/>
                    <a:pt x="0" y="10146771"/>
                    <a:pt x="0" y="1009597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6062170" y="0"/>
                  </a:lnTo>
                  <a:cubicBezTo>
                    <a:pt x="16112970" y="0"/>
                    <a:pt x="16154881" y="41910"/>
                    <a:pt x="16154881" y="92710"/>
                  </a:cubicBezTo>
                  <a:lnTo>
                    <a:pt x="16154881" y="10094702"/>
                  </a:lnTo>
                  <a:cubicBezTo>
                    <a:pt x="16156150" y="10146772"/>
                    <a:pt x="16114241" y="10188682"/>
                    <a:pt x="16063441" y="10188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6219650" cy="10252182"/>
            </a:xfrm>
            <a:custGeom>
              <a:avLst/>
              <a:gdLst/>
              <a:ahLst/>
              <a:cxnLst/>
              <a:rect r="r" b="b" t="t" l="l"/>
              <a:pathLst>
                <a:path h="10252182" w="16219650">
                  <a:moveTo>
                    <a:pt x="16095191" y="59690"/>
                  </a:moveTo>
                  <a:cubicBezTo>
                    <a:pt x="16130750" y="59690"/>
                    <a:pt x="16159961" y="88900"/>
                    <a:pt x="16159961" y="124460"/>
                  </a:cubicBezTo>
                  <a:lnTo>
                    <a:pt x="16159961" y="10127722"/>
                  </a:lnTo>
                  <a:cubicBezTo>
                    <a:pt x="16159961" y="10163282"/>
                    <a:pt x="16130750" y="10192492"/>
                    <a:pt x="16095191" y="10192492"/>
                  </a:cubicBezTo>
                  <a:lnTo>
                    <a:pt x="124460" y="10192492"/>
                  </a:lnTo>
                  <a:cubicBezTo>
                    <a:pt x="88900" y="10192492"/>
                    <a:pt x="59690" y="10163282"/>
                    <a:pt x="59690" y="10127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095191" y="59690"/>
                  </a:lnTo>
                  <a:moveTo>
                    <a:pt x="160951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27722"/>
                  </a:lnTo>
                  <a:cubicBezTo>
                    <a:pt x="0" y="10196302"/>
                    <a:pt x="55880" y="10252182"/>
                    <a:pt x="124460" y="10252182"/>
                  </a:cubicBezTo>
                  <a:lnTo>
                    <a:pt x="16095191" y="10252182"/>
                  </a:lnTo>
                  <a:cubicBezTo>
                    <a:pt x="16163770" y="10252182"/>
                    <a:pt x="16219650" y="10196302"/>
                    <a:pt x="16219650" y="10127722"/>
                  </a:cubicBezTo>
                  <a:lnTo>
                    <a:pt x="16219650" y="124460"/>
                  </a:lnTo>
                  <a:cubicBezTo>
                    <a:pt x="16219650" y="55880"/>
                    <a:pt x="16163770" y="0"/>
                    <a:pt x="16095191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02945" y="1634183"/>
            <a:ext cx="8082109" cy="88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7723">
                <a:solidFill>
                  <a:srgbClr val="191919"/>
                </a:solidFill>
                <a:latin typeface="Bernoru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1313" y="3722198"/>
            <a:ext cx="10392732" cy="516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Data Collection.</a:t>
            </a:r>
          </a:p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Clean and preprocess data.</a:t>
            </a:r>
          </a:p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Train ML models.</a:t>
            </a:r>
          </a:p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Generate analysis reports, plots, and graphs.</a:t>
            </a:r>
          </a:p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Implement AI components.</a:t>
            </a:r>
          </a:p>
          <a:p>
            <a:pPr marL="809818" indent="-404909" lvl="1">
              <a:lnSpc>
                <a:spcPts val="4501"/>
              </a:lnSpc>
              <a:buFont typeface="Arial"/>
              <a:buChar char="•"/>
            </a:pPr>
            <a:r>
              <a:rPr lang="en-US" sz="3750">
                <a:solidFill>
                  <a:srgbClr val="191919"/>
                </a:solidFill>
                <a:latin typeface="Bernoru"/>
              </a:rPr>
              <a:t>Create a user-friendly front end using PySimpleGUI.</a:t>
            </a:r>
          </a:p>
          <a:p>
            <a:pPr>
              <a:lnSpc>
                <a:spcPts val="450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4844385">
            <a:off x="15139384" y="5851811"/>
            <a:ext cx="5583216" cy="6561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47912" y="3274523"/>
            <a:ext cx="6710068" cy="6569080"/>
            <a:chOff x="0" y="0"/>
            <a:chExt cx="10472218" cy="10252182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0408718" cy="10188682"/>
            </a:xfrm>
            <a:custGeom>
              <a:avLst/>
              <a:gdLst/>
              <a:ahLst/>
              <a:cxnLst/>
              <a:rect r="r" b="b" t="t" l="l"/>
              <a:pathLst>
                <a:path h="10188682" w="10408718">
                  <a:moveTo>
                    <a:pt x="10316008" y="10188682"/>
                  </a:moveTo>
                  <a:lnTo>
                    <a:pt x="92710" y="10188682"/>
                  </a:lnTo>
                  <a:cubicBezTo>
                    <a:pt x="41910" y="10188682"/>
                    <a:pt x="0" y="10146771"/>
                    <a:pt x="0" y="1009597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10094702"/>
                  </a:lnTo>
                  <a:cubicBezTo>
                    <a:pt x="10408718" y="10146772"/>
                    <a:pt x="10366808" y="10188682"/>
                    <a:pt x="10316008" y="10188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0472218" cy="10252182"/>
            </a:xfrm>
            <a:custGeom>
              <a:avLst/>
              <a:gdLst/>
              <a:ahLst/>
              <a:cxnLst/>
              <a:rect r="r" b="b" t="t" l="l"/>
              <a:pathLst>
                <a:path h="10252182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10127722"/>
                  </a:lnTo>
                  <a:cubicBezTo>
                    <a:pt x="10412528" y="10163282"/>
                    <a:pt x="10383318" y="10192492"/>
                    <a:pt x="10347758" y="10192492"/>
                  </a:cubicBezTo>
                  <a:lnTo>
                    <a:pt x="124460" y="10192492"/>
                  </a:lnTo>
                  <a:cubicBezTo>
                    <a:pt x="88900" y="10192492"/>
                    <a:pt x="59690" y="10163282"/>
                    <a:pt x="59690" y="10127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27722"/>
                  </a:lnTo>
                  <a:cubicBezTo>
                    <a:pt x="0" y="10196302"/>
                    <a:pt x="55880" y="10252182"/>
                    <a:pt x="124460" y="10252182"/>
                  </a:cubicBezTo>
                  <a:lnTo>
                    <a:pt x="10347758" y="10252182"/>
                  </a:lnTo>
                  <a:cubicBezTo>
                    <a:pt x="10416339" y="10252182"/>
                    <a:pt x="10472218" y="10196302"/>
                    <a:pt x="10472218" y="10127722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30021" y="3274523"/>
            <a:ext cx="6710068" cy="6569080"/>
            <a:chOff x="0" y="0"/>
            <a:chExt cx="10472218" cy="10252182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31750" y="31750"/>
              <a:ext cx="10408718" cy="10188682"/>
            </a:xfrm>
            <a:custGeom>
              <a:avLst/>
              <a:gdLst/>
              <a:ahLst/>
              <a:cxnLst/>
              <a:rect r="r" b="b" t="t" l="l"/>
              <a:pathLst>
                <a:path h="10188682" w="10408718">
                  <a:moveTo>
                    <a:pt x="10316008" y="10188682"/>
                  </a:moveTo>
                  <a:lnTo>
                    <a:pt x="92710" y="10188682"/>
                  </a:lnTo>
                  <a:cubicBezTo>
                    <a:pt x="41910" y="10188682"/>
                    <a:pt x="0" y="10146771"/>
                    <a:pt x="0" y="10095971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10094702"/>
                  </a:lnTo>
                  <a:cubicBezTo>
                    <a:pt x="10408718" y="10146772"/>
                    <a:pt x="10366808" y="10188682"/>
                    <a:pt x="10316008" y="10188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472218" cy="10252182"/>
            </a:xfrm>
            <a:custGeom>
              <a:avLst/>
              <a:gdLst/>
              <a:ahLst/>
              <a:cxnLst/>
              <a:rect r="r" b="b" t="t" l="l"/>
              <a:pathLst>
                <a:path h="10252182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10127722"/>
                  </a:lnTo>
                  <a:cubicBezTo>
                    <a:pt x="10412528" y="10163282"/>
                    <a:pt x="10383318" y="10192492"/>
                    <a:pt x="10347758" y="10192492"/>
                  </a:cubicBezTo>
                  <a:lnTo>
                    <a:pt x="124460" y="10192492"/>
                  </a:lnTo>
                  <a:cubicBezTo>
                    <a:pt x="88900" y="10192492"/>
                    <a:pt x="59690" y="10163282"/>
                    <a:pt x="59690" y="1012772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127722"/>
                  </a:lnTo>
                  <a:cubicBezTo>
                    <a:pt x="0" y="10196302"/>
                    <a:pt x="55880" y="10252182"/>
                    <a:pt x="124460" y="10252182"/>
                  </a:cubicBezTo>
                  <a:lnTo>
                    <a:pt x="10347758" y="10252182"/>
                  </a:lnTo>
                  <a:cubicBezTo>
                    <a:pt x="10416339" y="10252182"/>
                    <a:pt x="10472218" y="10196302"/>
                    <a:pt x="10472218" y="10127722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102945" y="1147465"/>
            <a:ext cx="8082109" cy="16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7723">
                <a:solidFill>
                  <a:srgbClr val="191919"/>
                </a:solidFill>
                <a:latin typeface="Bernoru"/>
              </a:rPr>
              <a:t>TOOLS &amp; TECHNOLOGIES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688" y="4339738"/>
            <a:ext cx="5532515" cy="442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PySimpleGUI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pandas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matplotlib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geopandas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shapely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BS4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Random Forest</a:t>
            </a:r>
          </a:p>
          <a:p>
            <a:pPr algn="ctr">
              <a:lnSpc>
                <a:spcPts val="4381"/>
              </a:lnSpc>
            </a:pPr>
            <a:r>
              <a:rPr lang="en-US" sz="3650">
                <a:solidFill>
                  <a:srgbClr val="191919"/>
                </a:solidFill>
                <a:latin typeface="Bernoru"/>
              </a:rPr>
              <a:t>MinMaxScaler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2452" y="4377838"/>
            <a:ext cx="5485204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KNN and XGB models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RFE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map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seaborn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openai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pyttsx3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openAI</a:t>
            </a:r>
          </a:p>
          <a:p>
            <a:pPr algn="ctr">
              <a:lnSpc>
                <a:spcPts val="4343"/>
              </a:lnSpc>
            </a:pPr>
            <a:r>
              <a:rPr lang="en-US" sz="3619">
                <a:solidFill>
                  <a:srgbClr val="191919"/>
                </a:solidFill>
                <a:latin typeface="Bernoru"/>
              </a:rPr>
              <a:t>RobustScaler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4844385">
            <a:off x="15139384" y="5851811"/>
            <a:ext cx="5583216" cy="6561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20854" y="-1896928"/>
            <a:ext cx="4952166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23607" y="3979997"/>
            <a:ext cx="6710068" cy="1945082"/>
            <a:chOff x="0" y="0"/>
            <a:chExt cx="10472218" cy="303563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10408718" cy="2972136"/>
            </a:xfrm>
            <a:custGeom>
              <a:avLst/>
              <a:gdLst/>
              <a:ahLst/>
              <a:cxnLst/>
              <a:rect r="r" b="b" t="t" l="l"/>
              <a:pathLst>
                <a:path h="2972136" w="10408718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0472218" cy="3035637"/>
            </a:xfrm>
            <a:custGeom>
              <a:avLst/>
              <a:gdLst/>
              <a:ahLst/>
              <a:cxnLst/>
              <a:rect r="r" b="b" t="t" l="l"/>
              <a:pathLst>
                <a:path h="3035637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54325" y="7187465"/>
            <a:ext cx="6710068" cy="1945082"/>
            <a:chOff x="0" y="0"/>
            <a:chExt cx="10472218" cy="3035636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31750" y="31750"/>
              <a:ext cx="10408718" cy="2972136"/>
            </a:xfrm>
            <a:custGeom>
              <a:avLst/>
              <a:gdLst/>
              <a:ahLst/>
              <a:cxnLst/>
              <a:rect r="r" b="b" t="t" l="l"/>
              <a:pathLst>
                <a:path h="2972136" w="10408718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472218" cy="3035637"/>
            </a:xfrm>
            <a:custGeom>
              <a:avLst/>
              <a:gdLst/>
              <a:ahLst/>
              <a:cxnLst/>
              <a:rect r="r" b="b" t="t" l="l"/>
              <a:pathLst>
                <a:path h="3035637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54325" y="3979997"/>
            <a:ext cx="6710068" cy="1945082"/>
            <a:chOff x="0" y="0"/>
            <a:chExt cx="10472218" cy="3035636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31750" y="31750"/>
              <a:ext cx="10408718" cy="2972136"/>
            </a:xfrm>
            <a:custGeom>
              <a:avLst/>
              <a:gdLst/>
              <a:ahLst/>
              <a:cxnLst/>
              <a:rect r="r" b="b" t="t" l="l"/>
              <a:pathLst>
                <a:path h="2972136" w="10408718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472218" cy="3035637"/>
            </a:xfrm>
            <a:custGeom>
              <a:avLst/>
              <a:gdLst/>
              <a:ahLst/>
              <a:cxnLst/>
              <a:rect r="r" b="b" t="t" l="l"/>
              <a:pathLst>
                <a:path h="3035637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23607" y="7187465"/>
            <a:ext cx="6710068" cy="1945082"/>
            <a:chOff x="0" y="0"/>
            <a:chExt cx="10472218" cy="3035636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31750" y="31750"/>
              <a:ext cx="10408718" cy="2972136"/>
            </a:xfrm>
            <a:custGeom>
              <a:avLst/>
              <a:gdLst/>
              <a:ahLst/>
              <a:cxnLst/>
              <a:rect r="r" b="b" t="t" l="l"/>
              <a:pathLst>
                <a:path h="2972136" w="10408718">
                  <a:moveTo>
                    <a:pt x="10316008" y="2972136"/>
                  </a:moveTo>
                  <a:lnTo>
                    <a:pt x="92710" y="2972136"/>
                  </a:lnTo>
                  <a:cubicBezTo>
                    <a:pt x="41910" y="2972136"/>
                    <a:pt x="0" y="2930226"/>
                    <a:pt x="0" y="28794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14739" y="0"/>
                  </a:lnTo>
                  <a:cubicBezTo>
                    <a:pt x="10365539" y="0"/>
                    <a:pt x="10407448" y="41910"/>
                    <a:pt x="10407448" y="92710"/>
                  </a:cubicBezTo>
                  <a:lnTo>
                    <a:pt x="10407448" y="2878156"/>
                  </a:lnTo>
                  <a:cubicBezTo>
                    <a:pt x="10408718" y="2930226"/>
                    <a:pt x="10366808" y="2972136"/>
                    <a:pt x="10316008" y="297213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0472218" cy="3035637"/>
            </a:xfrm>
            <a:custGeom>
              <a:avLst/>
              <a:gdLst/>
              <a:ahLst/>
              <a:cxnLst/>
              <a:rect r="r" b="b" t="t" l="l"/>
              <a:pathLst>
                <a:path h="3035637" w="10472218">
                  <a:moveTo>
                    <a:pt x="10347758" y="59690"/>
                  </a:moveTo>
                  <a:cubicBezTo>
                    <a:pt x="10383318" y="59690"/>
                    <a:pt x="10412528" y="88900"/>
                    <a:pt x="10412528" y="124460"/>
                  </a:cubicBezTo>
                  <a:lnTo>
                    <a:pt x="10412528" y="2911177"/>
                  </a:lnTo>
                  <a:cubicBezTo>
                    <a:pt x="10412528" y="2946737"/>
                    <a:pt x="10383318" y="2975946"/>
                    <a:pt x="10347758" y="2975946"/>
                  </a:cubicBezTo>
                  <a:lnTo>
                    <a:pt x="124460" y="2975946"/>
                  </a:lnTo>
                  <a:cubicBezTo>
                    <a:pt x="88900" y="2975946"/>
                    <a:pt x="59690" y="2946737"/>
                    <a:pt x="59690" y="29111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47758" y="59690"/>
                  </a:lnTo>
                  <a:moveTo>
                    <a:pt x="1034775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911177"/>
                  </a:lnTo>
                  <a:cubicBezTo>
                    <a:pt x="0" y="2979756"/>
                    <a:pt x="55880" y="3035637"/>
                    <a:pt x="124460" y="3035637"/>
                  </a:cubicBezTo>
                  <a:lnTo>
                    <a:pt x="10347758" y="3035637"/>
                  </a:lnTo>
                  <a:cubicBezTo>
                    <a:pt x="10416339" y="3035637"/>
                    <a:pt x="10472218" y="2979756"/>
                    <a:pt x="10472218" y="2911177"/>
                  </a:cubicBezTo>
                  <a:lnTo>
                    <a:pt x="10472218" y="124460"/>
                  </a:lnTo>
                  <a:cubicBezTo>
                    <a:pt x="10472218" y="55880"/>
                    <a:pt x="10416339" y="0"/>
                    <a:pt x="10347758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468946" y="3478824"/>
            <a:ext cx="3667436" cy="1075716"/>
            <a:chOff x="0" y="0"/>
            <a:chExt cx="1877221" cy="550618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92710" y="106680"/>
              <a:ext cx="1773081" cy="431238"/>
            </a:xfrm>
            <a:custGeom>
              <a:avLst/>
              <a:gdLst/>
              <a:ahLst/>
              <a:cxnLst/>
              <a:rect r="r" b="b" t="t" l="l"/>
              <a:pathLst>
                <a:path h="431238" w="1773081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>
              <a:off x="12700" y="12700"/>
              <a:ext cx="1812451" cy="482038"/>
            </a:xfrm>
            <a:custGeom>
              <a:avLst/>
              <a:gdLst/>
              <a:ahLst/>
              <a:cxnLst/>
              <a:rect r="r" b="b" t="t" l="l"/>
              <a:pathLst>
                <a:path h="482038" w="1812451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1877221" cy="550618"/>
            </a:xfrm>
            <a:custGeom>
              <a:avLst/>
              <a:gdLst/>
              <a:ahLst/>
              <a:cxnLst/>
              <a:rect r="r" b="b" t="t" l="l"/>
              <a:pathLst>
                <a:path h="550618" w="1877221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199663" y="6686292"/>
            <a:ext cx="3667436" cy="1075716"/>
            <a:chOff x="0" y="0"/>
            <a:chExt cx="1877221" cy="550618"/>
          </a:xfrm>
        </p:grpSpPr>
        <p:sp>
          <p:nvSpPr>
            <p:cNvPr name="Freeform 21" id="21"/>
            <p:cNvSpPr/>
            <p:nvPr/>
          </p:nvSpPr>
          <p:spPr>
            <a:xfrm flipH="false" flipV="false">
              <a:off x="92710" y="106680"/>
              <a:ext cx="1773081" cy="431238"/>
            </a:xfrm>
            <a:custGeom>
              <a:avLst/>
              <a:gdLst/>
              <a:ahLst/>
              <a:cxnLst/>
              <a:rect r="r" b="b" t="t" l="l"/>
              <a:pathLst>
                <a:path h="431238" w="1773081">
                  <a:moveTo>
                    <a:pt x="1746411" y="242008"/>
                  </a:moveTo>
                  <a:cubicBezTo>
                    <a:pt x="1746411" y="329638"/>
                    <a:pt x="1670211" y="400758"/>
                    <a:pt x="1588931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5428" y="431238"/>
                  </a:cubicBezTo>
                  <a:lnTo>
                    <a:pt x="1627031" y="431238"/>
                  </a:lnTo>
                  <a:cubicBezTo>
                    <a:pt x="1707041" y="431238"/>
                    <a:pt x="1773081" y="365198"/>
                    <a:pt x="1773081" y="285188"/>
                  </a:cubicBezTo>
                  <a:lnTo>
                    <a:pt x="1773081" y="95250"/>
                  </a:lnTo>
                  <a:cubicBezTo>
                    <a:pt x="1773081" y="58420"/>
                    <a:pt x="1759111" y="25400"/>
                    <a:pt x="1737521" y="0"/>
                  </a:cubicBezTo>
                  <a:cubicBezTo>
                    <a:pt x="1743871" y="16510"/>
                    <a:pt x="1746411" y="34290"/>
                    <a:pt x="1746411" y="52070"/>
                  </a:cubicBezTo>
                  <a:lnTo>
                    <a:pt x="1746411" y="242008"/>
                  </a:lnTo>
                  <a:lnTo>
                    <a:pt x="174641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>
              <a:off x="12700" y="12700"/>
              <a:ext cx="1812451" cy="482038"/>
            </a:xfrm>
            <a:custGeom>
              <a:avLst/>
              <a:gdLst/>
              <a:ahLst/>
              <a:cxnLst/>
              <a:rect r="r" b="b" t="t" l="l"/>
              <a:pathLst>
                <a:path h="482038" w="1812451">
                  <a:moveTo>
                    <a:pt x="146050" y="482038"/>
                  </a:moveTo>
                  <a:lnTo>
                    <a:pt x="1666401" y="482038"/>
                  </a:lnTo>
                  <a:cubicBezTo>
                    <a:pt x="1746411" y="482038"/>
                    <a:pt x="1812451" y="415998"/>
                    <a:pt x="1812451" y="335988"/>
                  </a:cubicBezTo>
                  <a:lnTo>
                    <a:pt x="1812451" y="146050"/>
                  </a:lnTo>
                  <a:cubicBezTo>
                    <a:pt x="1812451" y="66040"/>
                    <a:pt x="1746411" y="0"/>
                    <a:pt x="166640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1877221" cy="550618"/>
            </a:xfrm>
            <a:custGeom>
              <a:avLst/>
              <a:gdLst/>
              <a:ahLst/>
              <a:cxnLst/>
              <a:rect r="r" b="b" t="t" l="l"/>
              <a:pathLst>
                <a:path h="550618" w="1877221">
                  <a:moveTo>
                    <a:pt x="1813721" y="74930"/>
                  </a:moveTo>
                  <a:cubicBezTo>
                    <a:pt x="1785781" y="30480"/>
                    <a:pt x="1736251" y="0"/>
                    <a:pt x="167910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609" y="550618"/>
                  </a:cubicBezTo>
                  <a:lnTo>
                    <a:pt x="1718471" y="550618"/>
                  </a:lnTo>
                  <a:cubicBezTo>
                    <a:pt x="1806101" y="550618"/>
                    <a:pt x="1877221" y="479498"/>
                    <a:pt x="1877221" y="391868"/>
                  </a:cubicBezTo>
                  <a:lnTo>
                    <a:pt x="1877221" y="201930"/>
                  </a:lnTo>
                  <a:cubicBezTo>
                    <a:pt x="1877221" y="149860"/>
                    <a:pt x="1851821" y="104140"/>
                    <a:pt x="181372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79101" y="12700"/>
                  </a:lnTo>
                  <a:cubicBezTo>
                    <a:pt x="1759111" y="12700"/>
                    <a:pt x="1825151" y="78740"/>
                    <a:pt x="1825151" y="158750"/>
                  </a:cubicBezTo>
                  <a:lnTo>
                    <a:pt x="1825151" y="348688"/>
                  </a:lnTo>
                  <a:cubicBezTo>
                    <a:pt x="1825151" y="428698"/>
                    <a:pt x="1759111" y="494738"/>
                    <a:pt x="167910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865791" y="391868"/>
                  </a:moveTo>
                  <a:cubicBezTo>
                    <a:pt x="1865791" y="471878"/>
                    <a:pt x="1798481" y="537918"/>
                    <a:pt x="1718471" y="537918"/>
                  </a:cubicBezTo>
                  <a:lnTo>
                    <a:pt x="199609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80371" y="507438"/>
                  </a:lnTo>
                  <a:cubicBezTo>
                    <a:pt x="1768001" y="507438"/>
                    <a:pt x="1839121" y="436318"/>
                    <a:pt x="1839121" y="348688"/>
                  </a:cubicBezTo>
                  <a:lnTo>
                    <a:pt x="1839121" y="158750"/>
                  </a:lnTo>
                  <a:cubicBezTo>
                    <a:pt x="1839121" y="140970"/>
                    <a:pt x="1835311" y="123190"/>
                    <a:pt x="1830231" y="106680"/>
                  </a:cubicBezTo>
                  <a:cubicBezTo>
                    <a:pt x="1851821" y="132080"/>
                    <a:pt x="1865791" y="165100"/>
                    <a:pt x="1865791" y="201930"/>
                  </a:cubicBezTo>
                  <a:lnTo>
                    <a:pt x="1865791" y="391868"/>
                  </a:lnTo>
                  <a:cubicBezTo>
                    <a:pt x="1865791" y="391868"/>
                    <a:pt x="1865791" y="391868"/>
                    <a:pt x="186579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521463" y="3478824"/>
            <a:ext cx="3023836" cy="1075716"/>
            <a:chOff x="0" y="0"/>
            <a:chExt cx="1547786" cy="550618"/>
          </a:xfrm>
        </p:grpSpPr>
        <p:sp>
          <p:nvSpPr>
            <p:cNvPr name="Freeform 25" id="25"/>
            <p:cNvSpPr/>
            <p:nvPr/>
          </p:nvSpPr>
          <p:spPr>
            <a:xfrm flipH="false" flipV="false">
              <a:off x="92710" y="106680"/>
              <a:ext cx="1443646" cy="431238"/>
            </a:xfrm>
            <a:custGeom>
              <a:avLst/>
              <a:gdLst/>
              <a:ahLst/>
              <a:cxnLst/>
              <a:rect r="r" b="b" t="t" l="l"/>
              <a:pathLst>
                <a:path h="431238" w="1443646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>
              <a:off x="12700" y="12700"/>
              <a:ext cx="1483016" cy="482038"/>
            </a:xfrm>
            <a:custGeom>
              <a:avLst/>
              <a:gdLst/>
              <a:ahLst/>
              <a:cxnLst/>
              <a:rect r="r" b="b" t="t" l="l"/>
              <a:pathLst>
                <a:path h="482038" w="1483016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>
              <a:off x="0" y="0"/>
              <a:ext cx="1547786" cy="550618"/>
            </a:xfrm>
            <a:custGeom>
              <a:avLst/>
              <a:gdLst/>
              <a:ahLst/>
              <a:cxnLst/>
              <a:rect r="r" b="b" t="t" l="l"/>
              <a:pathLst>
                <a:path h="550618" w="1547786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790746" y="6686292"/>
            <a:ext cx="3023836" cy="1075716"/>
            <a:chOff x="0" y="0"/>
            <a:chExt cx="1547786" cy="550618"/>
          </a:xfrm>
        </p:grpSpPr>
        <p:sp>
          <p:nvSpPr>
            <p:cNvPr name="Freeform 29" id="29"/>
            <p:cNvSpPr/>
            <p:nvPr/>
          </p:nvSpPr>
          <p:spPr>
            <a:xfrm flipH="false" flipV="false">
              <a:off x="92710" y="106680"/>
              <a:ext cx="1443646" cy="431238"/>
            </a:xfrm>
            <a:custGeom>
              <a:avLst/>
              <a:gdLst/>
              <a:ahLst/>
              <a:cxnLst/>
              <a:rect r="r" b="b" t="t" l="l"/>
              <a:pathLst>
                <a:path h="431238" w="1443646">
                  <a:moveTo>
                    <a:pt x="1416976" y="242008"/>
                  </a:moveTo>
                  <a:cubicBezTo>
                    <a:pt x="1416976" y="329638"/>
                    <a:pt x="1340776" y="400758"/>
                    <a:pt x="1259496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328" y="431238"/>
                  </a:cubicBezTo>
                  <a:lnTo>
                    <a:pt x="1297596" y="431238"/>
                  </a:lnTo>
                  <a:cubicBezTo>
                    <a:pt x="1377606" y="431238"/>
                    <a:pt x="1443646" y="365198"/>
                    <a:pt x="1443646" y="285188"/>
                  </a:cubicBezTo>
                  <a:lnTo>
                    <a:pt x="1443646" y="95250"/>
                  </a:lnTo>
                  <a:cubicBezTo>
                    <a:pt x="1443646" y="58420"/>
                    <a:pt x="1429676" y="25400"/>
                    <a:pt x="1408086" y="0"/>
                  </a:cubicBezTo>
                  <a:cubicBezTo>
                    <a:pt x="1414436" y="16510"/>
                    <a:pt x="1416976" y="34290"/>
                    <a:pt x="1416976" y="52070"/>
                  </a:cubicBezTo>
                  <a:lnTo>
                    <a:pt x="1416976" y="242008"/>
                  </a:lnTo>
                  <a:lnTo>
                    <a:pt x="1416976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>
              <a:off x="12700" y="12700"/>
              <a:ext cx="1483016" cy="482038"/>
            </a:xfrm>
            <a:custGeom>
              <a:avLst/>
              <a:gdLst/>
              <a:ahLst/>
              <a:cxnLst/>
              <a:rect r="r" b="b" t="t" l="l"/>
              <a:pathLst>
                <a:path h="482038" w="1483016">
                  <a:moveTo>
                    <a:pt x="146050" y="482038"/>
                  </a:moveTo>
                  <a:lnTo>
                    <a:pt x="1336966" y="482038"/>
                  </a:lnTo>
                  <a:cubicBezTo>
                    <a:pt x="1416976" y="482038"/>
                    <a:pt x="1483016" y="415998"/>
                    <a:pt x="1483016" y="335988"/>
                  </a:cubicBezTo>
                  <a:lnTo>
                    <a:pt x="1483016" y="146050"/>
                  </a:lnTo>
                  <a:cubicBezTo>
                    <a:pt x="1483016" y="66040"/>
                    <a:pt x="1416976" y="0"/>
                    <a:pt x="133696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0CA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>
              <a:off x="0" y="0"/>
              <a:ext cx="1547786" cy="550618"/>
            </a:xfrm>
            <a:custGeom>
              <a:avLst/>
              <a:gdLst/>
              <a:ahLst/>
              <a:cxnLst/>
              <a:rect r="r" b="b" t="t" l="l"/>
              <a:pathLst>
                <a:path h="550618" w="1547786">
                  <a:moveTo>
                    <a:pt x="1484286" y="74930"/>
                  </a:moveTo>
                  <a:cubicBezTo>
                    <a:pt x="1456346" y="30480"/>
                    <a:pt x="1406816" y="0"/>
                    <a:pt x="134966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182" y="550618"/>
                  </a:cubicBezTo>
                  <a:lnTo>
                    <a:pt x="1389036" y="550618"/>
                  </a:lnTo>
                  <a:cubicBezTo>
                    <a:pt x="1476666" y="550618"/>
                    <a:pt x="1547786" y="479498"/>
                    <a:pt x="1547786" y="391868"/>
                  </a:cubicBezTo>
                  <a:lnTo>
                    <a:pt x="1547786" y="201930"/>
                  </a:lnTo>
                  <a:cubicBezTo>
                    <a:pt x="1547786" y="149860"/>
                    <a:pt x="1522386" y="104140"/>
                    <a:pt x="1484286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349666" y="12700"/>
                  </a:lnTo>
                  <a:cubicBezTo>
                    <a:pt x="1429676" y="12700"/>
                    <a:pt x="1495716" y="78740"/>
                    <a:pt x="1495716" y="158750"/>
                  </a:cubicBezTo>
                  <a:lnTo>
                    <a:pt x="1495716" y="348688"/>
                  </a:lnTo>
                  <a:cubicBezTo>
                    <a:pt x="1495716" y="428698"/>
                    <a:pt x="1429676" y="494738"/>
                    <a:pt x="1349666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536356" y="391868"/>
                  </a:moveTo>
                  <a:cubicBezTo>
                    <a:pt x="1536356" y="471878"/>
                    <a:pt x="1469046" y="537918"/>
                    <a:pt x="1389036" y="537918"/>
                  </a:cubicBezTo>
                  <a:lnTo>
                    <a:pt x="19718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350936" y="507438"/>
                  </a:lnTo>
                  <a:cubicBezTo>
                    <a:pt x="1438566" y="507438"/>
                    <a:pt x="1509686" y="436318"/>
                    <a:pt x="1509686" y="348688"/>
                  </a:cubicBezTo>
                  <a:lnTo>
                    <a:pt x="1509686" y="158750"/>
                  </a:lnTo>
                  <a:cubicBezTo>
                    <a:pt x="1509686" y="140970"/>
                    <a:pt x="1505876" y="123190"/>
                    <a:pt x="1500796" y="106680"/>
                  </a:cubicBezTo>
                  <a:cubicBezTo>
                    <a:pt x="1522386" y="132080"/>
                    <a:pt x="1536356" y="165100"/>
                    <a:pt x="1536356" y="201930"/>
                  </a:cubicBezTo>
                  <a:lnTo>
                    <a:pt x="1536356" y="391868"/>
                  </a:lnTo>
                  <a:cubicBezTo>
                    <a:pt x="1536356" y="391868"/>
                    <a:pt x="1536356" y="391868"/>
                    <a:pt x="1536356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4678782" y="1314450"/>
            <a:ext cx="8930436" cy="885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7723">
                <a:solidFill>
                  <a:srgbClr val="191919"/>
                </a:solidFill>
                <a:latin typeface="Bernoru"/>
              </a:rPr>
              <a:t>METHODOLOGIES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45100" y="3817170"/>
            <a:ext cx="3315127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DS TECHNIQUES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21463" y="6867475"/>
            <a:ext cx="3023836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PLOTTING AND ANALYSIS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6338" y="3817170"/>
            <a:ext cx="2414087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ML MODELS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95620" y="7034163"/>
            <a:ext cx="2414087" cy="35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AI TOOLS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84143" y="4837803"/>
            <a:ext cx="36369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191919"/>
                </a:solidFill>
                <a:latin typeface="Glacial Indifference"/>
              </a:rPr>
              <a:t>Collection, Cleaning, Scraping and Analysis.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14860" y="8045271"/>
            <a:ext cx="36369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191919"/>
                </a:solidFill>
                <a:latin typeface="Glacial Indifference"/>
              </a:rPr>
              <a:t>Plots, Graphs and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191919"/>
                </a:solidFill>
                <a:latin typeface="Glacial Indifference"/>
              </a:rPr>
              <a:t>Predictive Analysis.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614860" y="4837803"/>
            <a:ext cx="3636927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191919"/>
                </a:solidFill>
                <a:latin typeface="Glacial Indifference"/>
              </a:rPr>
              <a:t>Random Forest, RFE and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191919"/>
                </a:solidFill>
                <a:latin typeface="Glacial Indifference"/>
              </a:rPr>
              <a:t>XGB.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884143" y="8079159"/>
            <a:ext cx="3392129" cy="67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6"/>
              </a:lnSpc>
            </a:pPr>
            <a:r>
              <a:rPr lang="en-US" sz="2238">
                <a:solidFill>
                  <a:srgbClr val="191919"/>
                </a:solidFill>
                <a:latin typeface="Glacial Indifference"/>
              </a:rPr>
              <a:t>KNN, Chat GPT Integration &amp; Text-to-Speech Feature.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90975" y="4175294"/>
            <a:ext cx="1560161" cy="1554488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96638" y="7321513"/>
            <a:ext cx="1354498" cy="1565071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11370" y="4346812"/>
            <a:ext cx="1483961" cy="1211452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64661" y="7386777"/>
            <a:ext cx="1559285" cy="1434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26858">
            <a:off x="16196364" y="7402817"/>
            <a:ext cx="4418353" cy="51925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0787">
            <a:off x="-1188635" y="-2418846"/>
            <a:ext cx="4943827" cy="410787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269466" y="3103027"/>
            <a:ext cx="4989834" cy="4820244"/>
            <a:chOff x="0" y="0"/>
            <a:chExt cx="7787497" cy="7522822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31750" y="31750"/>
              <a:ext cx="7723997" cy="7459322"/>
            </a:xfrm>
            <a:custGeom>
              <a:avLst/>
              <a:gdLst/>
              <a:ahLst/>
              <a:cxnLst/>
              <a:rect r="r" b="b" t="t" l="l"/>
              <a:pathLst>
                <a:path h="7459322" w="7723997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7787497" cy="7522822"/>
            </a:xfrm>
            <a:custGeom>
              <a:avLst/>
              <a:gdLst/>
              <a:ahLst/>
              <a:cxnLst/>
              <a:rect r="r" b="b" t="t" l="l"/>
              <a:pathLst>
                <a:path h="7522822" w="7787497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50362" y="3103027"/>
            <a:ext cx="4989834" cy="4820244"/>
            <a:chOff x="0" y="0"/>
            <a:chExt cx="7787497" cy="7522822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31750" y="31750"/>
              <a:ext cx="7723997" cy="7459322"/>
            </a:xfrm>
            <a:custGeom>
              <a:avLst/>
              <a:gdLst/>
              <a:ahLst/>
              <a:cxnLst/>
              <a:rect r="r" b="b" t="t" l="l"/>
              <a:pathLst>
                <a:path h="7459322" w="7723997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7787497" cy="7522822"/>
            </a:xfrm>
            <a:custGeom>
              <a:avLst/>
              <a:gdLst/>
              <a:ahLst/>
              <a:cxnLst/>
              <a:rect r="r" b="b" t="t" l="l"/>
              <a:pathLst>
                <a:path h="7522822" w="7787497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3103027"/>
            <a:ext cx="4989834" cy="4820244"/>
            <a:chOff x="0" y="0"/>
            <a:chExt cx="7787497" cy="7522822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31750" y="31750"/>
              <a:ext cx="7723997" cy="7459322"/>
            </a:xfrm>
            <a:custGeom>
              <a:avLst/>
              <a:gdLst/>
              <a:ahLst/>
              <a:cxnLst/>
              <a:rect r="r" b="b" t="t" l="l"/>
              <a:pathLst>
                <a:path h="7459322" w="7723997">
                  <a:moveTo>
                    <a:pt x="7631286" y="7459322"/>
                  </a:moveTo>
                  <a:lnTo>
                    <a:pt x="92710" y="7459322"/>
                  </a:lnTo>
                  <a:cubicBezTo>
                    <a:pt x="41910" y="7459322"/>
                    <a:pt x="0" y="7417412"/>
                    <a:pt x="0" y="73666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30016" y="0"/>
                  </a:lnTo>
                  <a:cubicBezTo>
                    <a:pt x="7680816" y="0"/>
                    <a:pt x="7722726" y="41910"/>
                    <a:pt x="7722726" y="92710"/>
                  </a:cubicBezTo>
                  <a:lnTo>
                    <a:pt x="7722726" y="7365343"/>
                  </a:lnTo>
                  <a:cubicBezTo>
                    <a:pt x="7723997" y="7417412"/>
                    <a:pt x="7682087" y="7459322"/>
                    <a:pt x="7631287" y="74593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7787497" cy="7522822"/>
            </a:xfrm>
            <a:custGeom>
              <a:avLst/>
              <a:gdLst/>
              <a:ahLst/>
              <a:cxnLst/>
              <a:rect r="r" b="b" t="t" l="l"/>
              <a:pathLst>
                <a:path h="7522822" w="7787497">
                  <a:moveTo>
                    <a:pt x="7663036" y="59690"/>
                  </a:moveTo>
                  <a:cubicBezTo>
                    <a:pt x="7698597" y="59690"/>
                    <a:pt x="7727807" y="88900"/>
                    <a:pt x="7727807" y="124460"/>
                  </a:cubicBezTo>
                  <a:lnTo>
                    <a:pt x="7727807" y="7398362"/>
                  </a:lnTo>
                  <a:cubicBezTo>
                    <a:pt x="7727807" y="7433922"/>
                    <a:pt x="7698597" y="7463133"/>
                    <a:pt x="7663036" y="7463133"/>
                  </a:cubicBezTo>
                  <a:lnTo>
                    <a:pt x="124460" y="7463133"/>
                  </a:lnTo>
                  <a:cubicBezTo>
                    <a:pt x="88900" y="7463133"/>
                    <a:pt x="59690" y="7433922"/>
                    <a:pt x="59690" y="73983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663037" y="59690"/>
                  </a:lnTo>
                  <a:moveTo>
                    <a:pt x="76630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398362"/>
                  </a:lnTo>
                  <a:cubicBezTo>
                    <a:pt x="0" y="7466943"/>
                    <a:pt x="55880" y="7522822"/>
                    <a:pt x="124460" y="7522822"/>
                  </a:cubicBezTo>
                  <a:lnTo>
                    <a:pt x="7663037" y="7522822"/>
                  </a:lnTo>
                  <a:cubicBezTo>
                    <a:pt x="7731616" y="7522822"/>
                    <a:pt x="7787497" y="7466943"/>
                    <a:pt x="7787497" y="7398362"/>
                  </a:cubicBezTo>
                  <a:lnTo>
                    <a:pt x="7787497" y="124460"/>
                  </a:lnTo>
                  <a:cubicBezTo>
                    <a:pt x="7787497" y="55880"/>
                    <a:pt x="7731616" y="0"/>
                    <a:pt x="7663037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558655" y="2611379"/>
            <a:ext cx="3173249" cy="1075716"/>
            <a:chOff x="0" y="0"/>
            <a:chExt cx="1624265" cy="550618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88057" y="8344354"/>
            <a:ext cx="3514445" cy="1075716"/>
            <a:chOff x="0" y="0"/>
            <a:chExt cx="1798911" cy="550618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92710" y="106680"/>
              <a:ext cx="1694770" cy="431238"/>
            </a:xfrm>
            <a:custGeom>
              <a:avLst/>
              <a:gdLst/>
              <a:ahLst/>
              <a:cxnLst/>
              <a:rect r="r" b="b" t="t" l="l"/>
              <a:pathLst>
                <a:path h="431238" w="1694770">
                  <a:moveTo>
                    <a:pt x="1668101" y="242008"/>
                  </a:moveTo>
                  <a:cubicBezTo>
                    <a:pt x="1668101" y="329638"/>
                    <a:pt x="1591901" y="400758"/>
                    <a:pt x="1510620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4929" y="431238"/>
                  </a:cubicBezTo>
                  <a:lnTo>
                    <a:pt x="1548720" y="431238"/>
                  </a:lnTo>
                  <a:cubicBezTo>
                    <a:pt x="1628730" y="431238"/>
                    <a:pt x="1694770" y="365198"/>
                    <a:pt x="1694770" y="285188"/>
                  </a:cubicBezTo>
                  <a:lnTo>
                    <a:pt x="1694770" y="95250"/>
                  </a:lnTo>
                  <a:cubicBezTo>
                    <a:pt x="1694770" y="58420"/>
                    <a:pt x="1680801" y="25400"/>
                    <a:pt x="1659210" y="0"/>
                  </a:cubicBezTo>
                  <a:cubicBezTo>
                    <a:pt x="1665560" y="16510"/>
                    <a:pt x="1668101" y="34290"/>
                    <a:pt x="1668101" y="52070"/>
                  </a:cubicBezTo>
                  <a:lnTo>
                    <a:pt x="1668101" y="242008"/>
                  </a:lnTo>
                  <a:lnTo>
                    <a:pt x="1668101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>
              <a:off x="12700" y="12700"/>
              <a:ext cx="1734141" cy="482038"/>
            </a:xfrm>
            <a:custGeom>
              <a:avLst/>
              <a:gdLst/>
              <a:ahLst/>
              <a:cxnLst/>
              <a:rect r="r" b="b" t="t" l="l"/>
              <a:pathLst>
                <a:path h="482038" w="1734141">
                  <a:moveTo>
                    <a:pt x="146050" y="482038"/>
                  </a:moveTo>
                  <a:lnTo>
                    <a:pt x="1588091" y="482038"/>
                  </a:lnTo>
                  <a:cubicBezTo>
                    <a:pt x="1668101" y="482038"/>
                    <a:pt x="1734141" y="415998"/>
                    <a:pt x="1734141" y="335988"/>
                  </a:cubicBezTo>
                  <a:lnTo>
                    <a:pt x="1734141" y="146050"/>
                  </a:lnTo>
                  <a:cubicBezTo>
                    <a:pt x="1734141" y="66040"/>
                    <a:pt x="1668101" y="0"/>
                    <a:pt x="1588091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1798911" cy="550618"/>
            </a:xfrm>
            <a:custGeom>
              <a:avLst/>
              <a:gdLst/>
              <a:ahLst/>
              <a:cxnLst/>
              <a:rect r="r" b="b" t="t" l="l"/>
              <a:pathLst>
                <a:path h="550618" w="1798911">
                  <a:moveTo>
                    <a:pt x="1735411" y="74930"/>
                  </a:moveTo>
                  <a:cubicBezTo>
                    <a:pt x="1707471" y="30480"/>
                    <a:pt x="1657941" y="0"/>
                    <a:pt x="1600791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9032" y="550618"/>
                  </a:cubicBezTo>
                  <a:lnTo>
                    <a:pt x="1640161" y="550618"/>
                  </a:lnTo>
                  <a:cubicBezTo>
                    <a:pt x="1727791" y="550618"/>
                    <a:pt x="1798911" y="479498"/>
                    <a:pt x="1798911" y="391868"/>
                  </a:cubicBezTo>
                  <a:lnTo>
                    <a:pt x="1798911" y="201930"/>
                  </a:lnTo>
                  <a:cubicBezTo>
                    <a:pt x="1798911" y="149860"/>
                    <a:pt x="1773511" y="104140"/>
                    <a:pt x="1735411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600791" y="12700"/>
                  </a:lnTo>
                  <a:cubicBezTo>
                    <a:pt x="1680801" y="12700"/>
                    <a:pt x="1746841" y="78740"/>
                    <a:pt x="1746841" y="158750"/>
                  </a:cubicBezTo>
                  <a:lnTo>
                    <a:pt x="1746841" y="348688"/>
                  </a:lnTo>
                  <a:cubicBezTo>
                    <a:pt x="1746841" y="428698"/>
                    <a:pt x="1680801" y="494738"/>
                    <a:pt x="1600791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787481" y="391868"/>
                  </a:moveTo>
                  <a:cubicBezTo>
                    <a:pt x="1787481" y="471878"/>
                    <a:pt x="1720171" y="537918"/>
                    <a:pt x="1640161" y="537918"/>
                  </a:cubicBezTo>
                  <a:lnTo>
                    <a:pt x="199032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602061" y="507438"/>
                  </a:lnTo>
                  <a:cubicBezTo>
                    <a:pt x="1689691" y="507438"/>
                    <a:pt x="1760811" y="436318"/>
                    <a:pt x="1760811" y="348688"/>
                  </a:cubicBezTo>
                  <a:lnTo>
                    <a:pt x="1760811" y="158750"/>
                  </a:lnTo>
                  <a:cubicBezTo>
                    <a:pt x="1760811" y="140970"/>
                    <a:pt x="1757001" y="123190"/>
                    <a:pt x="1751921" y="106680"/>
                  </a:cubicBezTo>
                  <a:cubicBezTo>
                    <a:pt x="1773511" y="132080"/>
                    <a:pt x="1787481" y="165100"/>
                    <a:pt x="1787481" y="201930"/>
                  </a:cubicBezTo>
                  <a:lnTo>
                    <a:pt x="1787481" y="391868"/>
                  </a:lnTo>
                  <a:cubicBezTo>
                    <a:pt x="1787481" y="391868"/>
                    <a:pt x="1787481" y="391868"/>
                    <a:pt x="1787481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177758" y="2611379"/>
            <a:ext cx="3173249" cy="1075716"/>
            <a:chOff x="0" y="0"/>
            <a:chExt cx="1624265" cy="550618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7B7AA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936992" y="2611379"/>
            <a:ext cx="3173249" cy="1075716"/>
            <a:chOff x="0" y="0"/>
            <a:chExt cx="1624265" cy="550618"/>
          </a:xfrm>
        </p:grpSpPr>
        <p:sp>
          <p:nvSpPr>
            <p:cNvPr name="Freeform 26" id="26"/>
            <p:cNvSpPr/>
            <p:nvPr/>
          </p:nvSpPr>
          <p:spPr>
            <a:xfrm flipH="false" flipV="false">
              <a:off x="92710" y="106680"/>
              <a:ext cx="1520125" cy="431238"/>
            </a:xfrm>
            <a:custGeom>
              <a:avLst/>
              <a:gdLst/>
              <a:ahLst/>
              <a:cxnLst/>
              <a:rect r="r" b="b" t="t" l="l"/>
              <a:pathLst>
                <a:path h="431238" w="1520125">
                  <a:moveTo>
                    <a:pt x="1493455" y="242008"/>
                  </a:moveTo>
                  <a:cubicBezTo>
                    <a:pt x="1493455" y="329638"/>
                    <a:pt x="1417255" y="400758"/>
                    <a:pt x="1335975" y="400758"/>
                  </a:cubicBezTo>
                  <a:lnTo>
                    <a:pt x="66040" y="400758"/>
                  </a:lnTo>
                  <a:cubicBezTo>
                    <a:pt x="43180" y="400758"/>
                    <a:pt x="20320" y="395678"/>
                    <a:pt x="0" y="386788"/>
                  </a:cubicBezTo>
                  <a:cubicBezTo>
                    <a:pt x="26670" y="414728"/>
                    <a:pt x="63500" y="431238"/>
                    <a:pt x="103816" y="431238"/>
                  </a:cubicBezTo>
                  <a:lnTo>
                    <a:pt x="1374075" y="431238"/>
                  </a:lnTo>
                  <a:cubicBezTo>
                    <a:pt x="1454085" y="431238"/>
                    <a:pt x="1520125" y="365198"/>
                    <a:pt x="1520125" y="285188"/>
                  </a:cubicBezTo>
                  <a:lnTo>
                    <a:pt x="1520125" y="95250"/>
                  </a:lnTo>
                  <a:cubicBezTo>
                    <a:pt x="1520125" y="58420"/>
                    <a:pt x="1506155" y="25400"/>
                    <a:pt x="1484565" y="0"/>
                  </a:cubicBezTo>
                  <a:cubicBezTo>
                    <a:pt x="1490915" y="16510"/>
                    <a:pt x="1493455" y="34290"/>
                    <a:pt x="1493455" y="52070"/>
                  </a:cubicBezTo>
                  <a:lnTo>
                    <a:pt x="1493455" y="242008"/>
                  </a:lnTo>
                  <a:lnTo>
                    <a:pt x="1493455" y="242008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>
              <a:off x="12700" y="12700"/>
              <a:ext cx="1559495" cy="482038"/>
            </a:xfrm>
            <a:custGeom>
              <a:avLst/>
              <a:gdLst/>
              <a:ahLst/>
              <a:cxnLst/>
              <a:rect r="r" b="b" t="t" l="l"/>
              <a:pathLst>
                <a:path h="482038" w="1559495">
                  <a:moveTo>
                    <a:pt x="146050" y="482038"/>
                  </a:moveTo>
                  <a:lnTo>
                    <a:pt x="1413445" y="482038"/>
                  </a:lnTo>
                  <a:cubicBezTo>
                    <a:pt x="1493455" y="482038"/>
                    <a:pt x="1559495" y="415998"/>
                    <a:pt x="1559495" y="335988"/>
                  </a:cubicBezTo>
                  <a:lnTo>
                    <a:pt x="1559495" y="146050"/>
                  </a:lnTo>
                  <a:cubicBezTo>
                    <a:pt x="1559495" y="66040"/>
                    <a:pt x="1493455" y="0"/>
                    <a:pt x="141344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35988"/>
                  </a:lnTo>
                  <a:cubicBezTo>
                    <a:pt x="0" y="417268"/>
                    <a:pt x="66040" y="482038"/>
                    <a:pt x="146050" y="482038"/>
                  </a:cubicBezTo>
                  <a:close/>
                </a:path>
              </a:pathLst>
            </a:custGeom>
            <a:solidFill>
              <a:srgbClr val="FFB4DA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1624265" cy="550618"/>
            </a:xfrm>
            <a:custGeom>
              <a:avLst/>
              <a:gdLst/>
              <a:ahLst/>
              <a:cxnLst/>
              <a:rect r="r" b="b" t="t" l="l"/>
              <a:pathLst>
                <a:path h="550618" w="1624265">
                  <a:moveTo>
                    <a:pt x="1560765" y="74930"/>
                  </a:moveTo>
                  <a:cubicBezTo>
                    <a:pt x="1532825" y="30480"/>
                    <a:pt x="1483295" y="0"/>
                    <a:pt x="142614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48688"/>
                  </a:lnTo>
                  <a:cubicBezTo>
                    <a:pt x="0" y="400758"/>
                    <a:pt x="25400" y="446478"/>
                    <a:pt x="63500" y="475688"/>
                  </a:cubicBezTo>
                  <a:cubicBezTo>
                    <a:pt x="91440" y="520138"/>
                    <a:pt x="140970" y="550618"/>
                    <a:pt x="197745" y="550618"/>
                  </a:cubicBezTo>
                  <a:lnTo>
                    <a:pt x="1465515" y="550618"/>
                  </a:lnTo>
                  <a:cubicBezTo>
                    <a:pt x="1553145" y="550618"/>
                    <a:pt x="1624265" y="479498"/>
                    <a:pt x="1624265" y="391868"/>
                  </a:cubicBezTo>
                  <a:lnTo>
                    <a:pt x="1624265" y="201930"/>
                  </a:lnTo>
                  <a:cubicBezTo>
                    <a:pt x="1624265" y="149860"/>
                    <a:pt x="1598865" y="104140"/>
                    <a:pt x="1560765" y="74930"/>
                  </a:cubicBezTo>
                  <a:close/>
                  <a:moveTo>
                    <a:pt x="12700" y="348688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26145" y="12700"/>
                  </a:lnTo>
                  <a:cubicBezTo>
                    <a:pt x="1506155" y="12700"/>
                    <a:pt x="1572195" y="78740"/>
                    <a:pt x="1572195" y="158750"/>
                  </a:cubicBezTo>
                  <a:lnTo>
                    <a:pt x="1572195" y="348688"/>
                  </a:lnTo>
                  <a:cubicBezTo>
                    <a:pt x="1572195" y="428698"/>
                    <a:pt x="1506155" y="494738"/>
                    <a:pt x="1426145" y="494738"/>
                  </a:cubicBezTo>
                  <a:lnTo>
                    <a:pt x="158750" y="494738"/>
                  </a:lnTo>
                  <a:cubicBezTo>
                    <a:pt x="78740" y="494738"/>
                    <a:pt x="12700" y="429968"/>
                    <a:pt x="12700" y="348688"/>
                  </a:cubicBezTo>
                  <a:close/>
                  <a:moveTo>
                    <a:pt x="1612835" y="391868"/>
                  </a:moveTo>
                  <a:cubicBezTo>
                    <a:pt x="1612835" y="471878"/>
                    <a:pt x="1545525" y="537918"/>
                    <a:pt x="1465515" y="537918"/>
                  </a:cubicBezTo>
                  <a:lnTo>
                    <a:pt x="197745" y="537918"/>
                  </a:lnTo>
                  <a:cubicBezTo>
                    <a:pt x="157480" y="537918"/>
                    <a:pt x="120650" y="521408"/>
                    <a:pt x="93980" y="493468"/>
                  </a:cubicBezTo>
                  <a:cubicBezTo>
                    <a:pt x="114300" y="502358"/>
                    <a:pt x="135890" y="507438"/>
                    <a:pt x="160020" y="507438"/>
                  </a:cubicBezTo>
                  <a:lnTo>
                    <a:pt x="1427415" y="507438"/>
                  </a:lnTo>
                  <a:cubicBezTo>
                    <a:pt x="1515045" y="507438"/>
                    <a:pt x="1586165" y="436318"/>
                    <a:pt x="1586165" y="348688"/>
                  </a:cubicBezTo>
                  <a:lnTo>
                    <a:pt x="1586165" y="158750"/>
                  </a:lnTo>
                  <a:cubicBezTo>
                    <a:pt x="1586165" y="140970"/>
                    <a:pt x="1582355" y="123190"/>
                    <a:pt x="1577275" y="106680"/>
                  </a:cubicBezTo>
                  <a:cubicBezTo>
                    <a:pt x="1598865" y="132080"/>
                    <a:pt x="1612835" y="165100"/>
                    <a:pt x="1612835" y="201930"/>
                  </a:cubicBezTo>
                  <a:lnTo>
                    <a:pt x="1612835" y="391868"/>
                  </a:lnTo>
                  <a:cubicBezTo>
                    <a:pt x="1612835" y="391868"/>
                    <a:pt x="1612835" y="391868"/>
                    <a:pt x="1612835" y="391868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4726803" y="578744"/>
            <a:ext cx="8834395" cy="144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1"/>
              </a:lnSpc>
            </a:pPr>
            <a:r>
              <a:rPr lang="en-US" sz="6714" spc="147">
                <a:solidFill>
                  <a:srgbClr val="191919"/>
                </a:solidFill>
                <a:latin typeface="Bernoru"/>
              </a:rPr>
              <a:t>METHODOLOGIES (CONT.)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47106" y="2882013"/>
            <a:ext cx="3393789" cy="49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3732">
                <a:solidFill>
                  <a:srgbClr val="191919"/>
                </a:solidFill>
                <a:latin typeface="Bernoru"/>
              </a:rPr>
              <a:t>AI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82094" y="8516013"/>
            <a:ext cx="272637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PREDICTIVE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38663" y="2783038"/>
            <a:ext cx="245144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FFFFFF"/>
                </a:solidFill>
                <a:latin typeface="Bernoru"/>
              </a:rPr>
              <a:t>MACHINE LEARNING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297897" y="2783038"/>
            <a:ext cx="2451440" cy="687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6"/>
              </a:lnSpc>
            </a:pPr>
            <a:r>
              <a:rPr lang="en-US" sz="2696">
                <a:solidFill>
                  <a:srgbClr val="191919"/>
                </a:solidFill>
                <a:latin typeface="Bernoru"/>
              </a:rPr>
              <a:t>DATA SCIENCE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6828" y="4044865"/>
            <a:ext cx="4267327" cy="343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068"/>
              </a:lnSpc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Glacial Indifference Bold"/>
              </a:rPr>
              <a:t>Web Scraping</a:t>
            </a:r>
            <a:r>
              <a:rPr lang="en-US" sz="2600">
                <a:solidFill>
                  <a:srgbClr val="191919"/>
                </a:solidFill>
                <a:latin typeface="Glacial Indifference"/>
              </a:rPr>
              <a:t>: to get dataset from site as csv.</a:t>
            </a:r>
          </a:p>
          <a:p>
            <a:pPr>
              <a:lnSpc>
                <a:spcPts val="3068"/>
              </a:lnSpc>
            </a:pPr>
          </a:p>
          <a:p>
            <a:pPr marL="561341" indent="-280670" lvl="1">
              <a:lnSpc>
                <a:spcPts val="3068"/>
              </a:lnSpc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Glacial Indifference Bold"/>
              </a:rPr>
              <a:t>Data Cleaning</a:t>
            </a:r>
            <a:r>
              <a:rPr lang="en-US" sz="2600">
                <a:solidFill>
                  <a:srgbClr val="191919"/>
                </a:solidFill>
                <a:latin typeface="Glacial Indifference"/>
              </a:rPr>
              <a:t>: get rid of irrelevant features/data.</a:t>
            </a:r>
          </a:p>
          <a:p>
            <a:pPr>
              <a:lnSpc>
                <a:spcPts val="3068"/>
              </a:lnSpc>
            </a:pPr>
          </a:p>
          <a:p>
            <a:pPr marL="561341" indent="-280670" lvl="1">
              <a:lnSpc>
                <a:spcPts val="3068"/>
              </a:lnSpc>
              <a:buFont typeface="Arial"/>
              <a:buChar char="•"/>
            </a:pPr>
            <a:r>
              <a:rPr lang="en-US" sz="2600">
                <a:solidFill>
                  <a:srgbClr val="191919"/>
                </a:solidFill>
                <a:latin typeface="Glacial Indifference Bold"/>
              </a:rPr>
              <a:t>Data Analysis</a:t>
            </a:r>
            <a:r>
              <a:rPr lang="en-US" sz="2600">
                <a:solidFill>
                  <a:srgbClr val="191919"/>
                </a:solidFill>
                <a:latin typeface="Glacial Indifference"/>
              </a:rPr>
              <a:t>: to understand and visualize our data.</a:t>
            </a:r>
          </a:p>
        </p:txBody>
      </p:sp>
      <p:sp>
        <p:nvSpPr>
          <p:cNvPr name="AutoShape 35" id="35"/>
          <p:cNvSpPr/>
          <p:nvPr/>
        </p:nvSpPr>
        <p:spPr>
          <a:xfrm rot="0">
            <a:off x="11413340" y="8839350"/>
            <a:ext cx="3351044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0">
            <a:off x="3299319" y="8839350"/>
            <a:ext cx="3351044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5400000">
            <a:off x="14522750" y="8631054"/>
            <a:ext cx="445167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5400000">
            <a:off x="3095786" y="8631054"/>
            <a:ext cx="445167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6893045" y="4183639"/>
            <a:ext cx="4501291" cy="313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4374" indent="-287187" lvl="1">
              <a:lnSpc>
                <a:spcPts val="3139"/>
              </a:lnSpc>
              <a:buFont typeface="Arial"/>
              <a:buChar char="•"/>
            </a:pPr>
            <a:r>
              <a:rPr lang="en-US" sz="2660">
                <a:solidFill>
                  <a:srgbClr val="191919"/>
                </a:solidFill>
                <a:latin typeface="Glacial Indifference Bold"/>
              </a:rPr>
              <a:t>KNN</a:t>
            </a:r>
            <a:r>
              <a:rPr lang="en-US" sz="2660">
                <a:solidFill>
                  <a:srgbClr val="191919"/>
                </a:solidFill>
                <a:latin typeface="Glacial Indifference"/>
              </a:rPr>
              <a:t>: to conduct predictive analysis.</a:t>
            </a:r>
          </a:p>
          <a:p>
            <a:pPr>
              <a:lnSpc>
                <a:spcPts val="3139"/>
              </a:lnSpc>
            </a:pPr>
          </a:p>
          <a:p>
            <a:pPr marL="574374" indent="-287187" lvl="1">
              <a:lnSpc>
                <a:spcPts val="3139"/>
              </a:lnSpc>
              <a:buFont typeface="Arial"/>
              <a:buChar char="•"/>
            </a:pPr>
            <a:r>
              <a:rPr lang="en-US" sz="2660">
                <a:solidFill>
                  <a:srgbClr val="191919"/>
                </a:solidFill>
                <a:latin typeface="Glacial Indifference Bold"/>
              </a:rPr>
              <a:t>Chat GPT</a:t>
            </a:r>
            <a:r>
              <a:rPr lang="en-US" sz="2660">
                <a:solidFill>
                  <a:srgbClr val="191919"/>
                </a:solidFill>
                <a:latin typeface="Glacial Indifference"/>
              </a:rPr>
              <a:t>: for runtime text generation.</a:t>
            </a:r>
          </a:p>
          <a:p>
            <a:pPr>
              <a:lnSpc>
                <a:spcPts val="3139"/>
              </a:lnSpc>
            </a:pPr>
          </a:p>
          <a:p>
            <a:pPr marL="574374" indent="-287187" lvl="1">
              <a:lnSpc>
                <a:spcPts val="3139"/>
              </a:lnSpc>
              <a:buFont typeface="Arial"/>
              <a:buChar char="•"/>
            </a:pPr>
            <a:r>
              <a:rPr lang="en-US" sz="2660">
                <a:solidFill>
                  <a:srgbClr val="191919"/>
                </a:solidFill>
                <a:latin typeface="Glacial Indifference Bold"/>
              </a:rPr>
              <a:t>Text-to-Speech</a:t>
            </a:r>
            <a:r>
              <a:rPr lang="en-US" sz="2660">
                <a:solidFill>
                  <a:srgbClr val="191919"/>
                </a:solidFill>
                <a:latin typeface="Glacial Indifference"/>
              </a:rPr>
              <a:t>: ease of use &amp; better engagement.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68846" y="4183639"/>
            <a:ext cx="4717552" cy="3219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1016" indent="-290508" lvl="1">
              <a:lnSpc>
                <a:spcPts val="3175"/>
              </a:lnSpc>
              <a:buFont typeface="Arial"/>
              <a:buChar char="•"/>
            </a:pPr>
            <a:r>
              <a:rPr lang="en-US" sz="2691">
                <a:solidFill>
                  <a:srgbClr val="191919"/>
                </a:solidFill>
                <a:latin typeface="Glacial Indifference Bold"/>
              </a:rPr>
              <a:t>K-Means Cluster</a:t>
            </a:r>
            <a:r>
              <a:rPr lang="en-US" sz="2691">
                <a:solidFill>
                  <a:srgbClr val="191919"/>
                </a:solidFill>
                <a:latin typeface="Glacial Indifference"/>
              </a:rPr>
              <a:t>: to compare different datasets.</a:t>
            </a:r>
          </a:p>
          <a:p>
            <a:pPr>
              <a:lnSpc>
                <a:spcPts val="3175"/>
              </a:lnSpc>
            </a:pPr>
          </a:p>
          <a:p>
            <a:pPr marL="581016" indent="-290508" lvl="1">
              <a:lnSpc>
                <a:spcPts val="3175"/>
              </a:lnSpc>
              <a:buFont typeface="Arial"/>
              <a:buChar char="•"/>
            </a:pPr>
            <a:r>
              <a:rPr lang="en-US" sz="2691">
                <a:solidFill>
                  <a:srgbClr val="191919"/>
                </a:solidFill>
                <a:latin typeface="Glacial Indifference Bold"/>
              </a:rPr>
              <a:t>Random Forest</a:t>
            </a:r>
            <a:r>
              <a:rPr lang="en-US" sz="2691">
                <a:solidFill>
                  <a:srgbClr val="191919"/>
                </a:solidFill>
                <a:latin typeface="Glacial Indifference"/>
              </a:rPr>
              <a:t>: for feature selection &amp; extraction.</a:t>
            </a:r>
          </a:p>
          <a:p>
            <a:pPr>
              <a:lnSpc>
                <a:spcPts val="3175"/>
              </a:lnSpc>
            </a:pPr>
          </a:p>
          <a:p>
            <a:pPr marL="581016" indent="-290508" lvl="1">
              <a:lnSpc>
                <a:spcPts val="3175"/>
              </a:lnSpc>
              <a:buFont typeface="Arial"/>
              <a:buChar char="•"/>
            </a:pPr>
            <a:r>
              <a:rPr lang="en-US" sz="2691">
                <a:solidFill>
                  <a:srgbClr val="191919"/>
                </a:solidFill>
                <a:latin typeface="Glacial Indifference Bold"/>
              </a:rPr>
              <a:t>RFE</a:t>
            </a:r>
            <a:r>
              <a:rPr lang="en-US" sz="2691">
                <a:solidFill>
                  <a:srgbClr val="191919"/>
                </a:solidFill>
                <a:latin typeface="Glacial Indifference"/>
              </a:rPr>
              <a:t>: for cross-checking purposes with RF.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A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1474524">
            <a:off x="-2379959" y="-2492990"/>
            <a:ext cx="5062987" cy="59500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6352680" y="6880353"/>
            <a:ext cx="5560541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16535" y="5740934"/>
            <a:ext cx="6415515" cy="1237845"/>
            <a:chOff x="0" y="0"/>
            <a:chExt cx="3283857" cy="633606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92710" y="106680"/>
              <a:ext cx="3179717" cy="514226"/>
            </a:xfrm>
            <a:custGeom>
              <a:avLst/>
              <a:gdLst/>
              <a:ahLst/>
              <a:cxnLst/>
              <a:rect r="r" b="b" t="t" l="l"/>
              <a:pathLst>
                <a:path h="514226" w="3179717">
                  <a:moveTo>
                    <a:pt x="3153047" y="324996"/>
                  </a:moveTo>
                  <a:cubicBezTo>
                    <a:pt x="3153047" y="412626"/>
                    <a:pt x="3076847" y="483746"/>
                    <a:pt x="2995567" y="483746"/>
                  </a:cubicBezTo>
                  <a:lnTo>
                    <a:pt x="66040" y="483746"/>
                  </a:lnTo>
                  <a:cubicBezTo>
                    <a:pt x="43180" y="483746"/>
                    <a:pt x="20320" y="478666"/>
                    <a:pt x="0" y="469776"/>
                  </a:cubicBezTo>
                  <a:cubicBezTo>
                    <a:pt x="26670" y="497716"/>
                    <a:pt x="63500" y="514226"/>
                    <a:pt x="114393" y="514226"/>
                  </a:cubicBezTo>
                  <a:lnTo>
                    <a:pt x="3033667" y="514226"/>
                  </a:lnTo>
                  <a:cubicBezTo>
                    <a:pt x="3113677" y="514226"/>
                    <a:pt x="3179717" y="448186"/>
                    <a:pt x="3179717" y="368176"/>
                  </a:cubicBezTo>
                  <a:lnTo>
                    <a:pt x="3179717" y="95250"/>
                  </a:lnTo>
                  <a:cubicBezTo>
                    <a:pt x="3179717" y="58420"/>
                    <a:pt x="3165747" y="25400"/>
                    <a:pt x="3144157" y="0"/>
                  </a:cubicBezTo>
                  <a:cubicBezTo>
                    <a:pt x="3150507" y="16510"/>
                    <a:pt x="3153048" y="34290"/>
                    <a:pt x="3153048" y="52070"/>
                  </a:cubicBezTo>
                  <a:lnTo>
                    <a:pt x="3153048" y="324996"/>
                  </a:lnTo>
                  <a:lnTo>
                    <a:pt x="3153047" y="32499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>
              <a:off x="12700" y="12700"/>
              <a:ext cx="3219087" cy="565026"/>
            </a:xfrm>
            <a:custGeom>
              <a:avLst/>
              <a:gdLst/>
              <a:ahLst/>
              <a:cxnLst/>
              <a:rect r="r" b="b" t="t" l="l"/>
              <a:pathLst>
                <a:path h="565026" w="3219087">
                  <a:moveTo>
                    <a:pt x="146050" y="565026"/>
                  </a:moveTo>
                  <a:lnTo>
                    <a:pt x="3073037" y="565026"/>
                  </a:lnTo>
                  <a:cubicBezTo>
                    <a:pt x="3153047" y="565026"/>
                    <a:pt x="3219087" y="498986"/>
                    <a:pt x="3219087" y="418976"/>
                  </a:cubicBezTo>
                  <a:lnTo>
                    <a:pt x="3219087" y="146050"/>
                  </a:lnTo>
                  <a:cubicBezTo>
                    <a:pt x="3219087" y="66040"/>
                    <a:pt x="3153047" y="0"/>
                    <a:pt x="307303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8976"/>
                  </a:lnTo>
                  <a:cubicBezTo>
                    <a:pt x="0" y="500256"/>
                    <a:pt x="66040" y="565026"/>
                    <a:pt x="146050" y="565026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3283858" cy="633606"/>
            </a:xfrm>
            <a:custGeom>
              <a:avLst/>
              <a:gdLst/>
              <a:ahLst/>
              <a:cxnLst/>
              <a:rect r="r" b="b" t="t" l="l"/>
              <a:pathLst>
                <a:path h="633606" w="3283858">
                  <a:moveTo>
                    <a:pt x="3220358" y="74930"/>
                  </a:moveTo>
                  <a:cubicBezTo>
                    <a:pt x="3192418" y="30480"/>
                    <a:pt x="3142887" y="0"/>
                    <a:pt x="308573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1676"/>
                  </a:lnTo>
                  <a:cubicBezTo>
                    <a:pt x="0" y="483746"/>
                    <a:pt x="25400" y="529466"/>
                    <a:pt x="63500" y="558676"/>
                  </a:cubicBezTo>
                  <a:cubicBezTo>
                    <a:pt x="91440" y="603126"/>
                    <a:pt x="140970" y="633606"/>
                    <a:pt x="209973" y="633606"/>
                  </a:cubicBezTo>
                  <a:lnTo>
                    <a:pt x="3125108" y="633606"/>
                  </a:lnTo>
                  <a:cubicBezTo>
                    <a:pt x="3212738" y="633606"/>
                    <a:pt x="3283858" y="562486"/>
                    <a:pt x="3283858" y="474856"/>
                  </a:cubicBezTo>
                  <a:lnTo>
                    <a:pt x="3283858" y="201930"/>
                  </a:lnTo>
                  <a:cubicBezTo>
                    <a:pt x="3283857" y="149860"/>
                    <a:pt x="3258457" y="104140"/>
                    <a:pt x="3220358" y="74930"/>
                  </a:cubicBezTo>
                  <a:close/>
                  <a:moveTo>
                    <a:pt x="12700" y="43167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85737" y="12700"/>
                  </a:lnTo>
                  <a:cubicBezTo>
                    <a:pt x="3165747" y="12700"/>
                    <a:pt x="3231787" y="78740"/>
                    <a:pt x="3231787" y="158750"/>
                  </a:cubicBezTo>
                  <a:lnTo>
                    <a:pt x="3231787" y="431676"/>
                  </a:lnTo>
                  <a:cubicBezTo>
                    <a:pt x="3231787" y="511686"/>
                    <a:pt x="3165747" y="577726"/>
                    <a:pt x="3085737" y="577726"/>
                  </a:cubicBezTo>
                  <a:lnTo>
                    <a:pt x="158750" y="577726"/>
                  </a:lnTo>
                  <a:cubicBezTo>
                    <a:pt x="78740" y="577726"/>
                    <a:pt x="12700" y="512956"/>
                    <a:pt x="12700" y="431676"/>
                  </a:cubicBezTo>
                  <a:close/>
                  <a:moveTo>
                    <a:pt x="3272427" y="474856"/>
                  </a:moveTo>
                  <a:cubicBezTo>
                    <a:pt x="3272427" y="554866"/>
                    <a:pt x="3205118" y="620906"/>
                    <a:pt x="3125108" y="620906"/>
                  </a:cubicBezTo>
                  <a:lnTo>
                    <a:pt x="209973" y="620906"/>
                  </a:lnTo>
                  <a:cubicBezTo>
                    <a:pt x="157480" y="620906"/>
                    <a:pt x="120650" y="604396"/>
                    <a:pt x="93980" y="576456"/>
                  </a:cubicBezTo>
                  <a:cubicBezTo>
                    <a:pt x="114300" y="585346"/>
                    <a:pt x="135890" y="590426"/>
                    <a:pt x="160020" y="590426"/>
                  </a:cubicBezTo>
                  <a:lnTo>
                    <a:pt x="3087008" y="590426"/>
                  </a:lnTo>
                  <a:cubicBezTo>
                    <a:pt x="3174638" y="590426"/>
                    <a:pt x="3245758" y="519306"/>
                    <a:pt x="3245758" y="431676"/>
                  </a:cubicBezTo>
                  <a:lnTo>
                    <a:pt x="3245758" y="158750"/>
                  </a:lnTo>
                  <a:cubicBezTo>
                    <a:pt x="3245758" y="140970"/>
                    <a:pt x="3241947" y="123190"/>
                    <a:pt x="3236868" y="106680"/>
                  </a:cubicBezTo>
                  <a:cubicBezTo>
                    <a:pt x="3258458" y="132080"/>
                    <a:pt x="3272427" y="165100"/>
                    <a:pt x="3272427" y="201930"/>
                  </a:cubicBezTo>
                  <a:lnTo>
                    <a:pt x="3272427" y="474856"/>
                  </a:lnTo>
                  <a:cubicBezTo>
                    <a:pt x="3272427" y="474856"/>
                    <a:pt x="3272427" y="474856"/>
                    <a:pt x="3272427" y="47485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145295" y="5786206"/>
            <a:ext cx="6415515" cy="1237845"/>
            <a:chOff x="0" y="0"/>
            <a:chExt cx="3283857" cy="633606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92710" y="106680"/>
              <a:ext cx="3179717" cy="514226"/>
            </a:xfrm>
            <a:custGeom>
              <a:avLst/>
              <a:gdLst/>
              <a:ahLst/>
              <a:cxnLst/>
              <a:rect r="r" b="b" t="t" l="l"/>
              <a:pathLst>
                <a:path h="514226" w="3179717">
                  <a:moveTo>
                    <a:pt x="3153047" y="324996"/>
                  </a:moveTo>
                  <a:cubicBezTo>
                    <a:pt x="3153047" y="412626"/>
                    <a:pt x="3076847" y="483746"/>
                    <a:pt x="2995567" y="483746"/>
                  </a:cubicBezTo>
                  <a:lnTo>
                    <a:pt x="66040" y="483746"/>
                  </a:lnTo>
                  <a:cubicBezTo>
                    <a:pt x="43180" y="483746"/>
                    <a:pt x="20320" y="478666"/>
                    <a:pt x="0" y="469776"/>
                  </a:cubicBezTo>
                  <a:cubicBezTo>
                    <a:pt x="26670" y="497716"/>
                    <a:pt x="63500" y="514226"/>
                    <a:pt x="114393" y="514226"/>
                  </a:cubicBezTo>
                  <a:lnTo>
                    <a:pt x="3033667" y="514226"/>
                  </a:lnTo>
                  <a:cubicBezTo>
                    <a:pt x="3113677" y="514226"/>
                    <a:pt x="3179717" y="448186"/>
                    <a:pt x="3179717" y="368176"/>
                  </a:cubicBezTo>
                  <a:lnTo>
                    <a:pt x="3179717" y="95250"/>
                  </a:lnTo>
                  <a:cubicBezTo>
                    <a:pt x="3179717" y="58420"/>
                    <a:pt x="3165747" y="25400"/>
                    <a:pt x="3144157" y="0"/>
                  </a:cubicBezTo>
                  <a:cubicBezTo>
                    <a:pt x="3150507" y="16510"/>
                    <a:pt x="3153048" y="34290"/>
                    <a:pt x="3153048" y="52070"/>
                  </a:cubicBezTo>
                  <a:lnTo>
                    <a:pt x="3153048" y="324996"/>
                  </a:lnTo>
                  <a:lnTo>
                    <a:pt x="3153047" y="324996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12700" y="12700"/>
              <a:ext cx="3219087" cy="565026"/>
            </a:xfrm>
            <a:custGeom>
              <a:avLst/>
              <a:gdLst/>
              <a:ahLst/>
              <a:cxnLst/>
              <a:rect r="r" b="b" t="t" l="l"/>
              <a:pathLst>
                <a:path h="565026" w="3219087">
                  <a:moveTo>
                    <a:pt x="146050" y="565026"/>
                  </a:moveTo>
                  <a:lnTo>
                    <a:pt x="3073037" y="565026"/>
                  </a:lnTo>
                  <a:cubicBezTo>
                    <a:pt x="3153047" y="565026"/>
                    <a:pt x="3219087" y="498986"/>
                    <a:pt x="3219087" y="418976"/>
                  </a:cubicBezTo>
                  <a:lnTo>
                    <a:pt x="3219087" y="146050"/>
                  </a:lnTo>
                  <a:cubicBezTo>
                    <a:pt x="3219087" y="66040"/>
                    <a:pt x="3153047" y="0"/>
                    <a:pt x="307303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18976"/>
                  </a:lnTo>
                  <a:cubicBezTo>
                    <a:pt x="0" y="500256"/>
                    <a:pt x="66040" y="565026"/>
                    <a:pt x="146050" y="565026"/>
                  </a:cubicBezTo>
                  <a:close/>
                </a:path>
              </a:pathLst>
            </a:custGeom>
            <a:solidFill>
              <a:srgbClr val="FFFAE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3283858" cy="633606"/>
            </a:xfrm>
            <a:custGeom>
              <a:avLst/>
              <a:gdLst/>
              <a:ahLst/>
              <a:cxnLst/>
              <a:rect r="r" b="b" t="t" l="l"/>
              <a:pathLst>
                <a:path h="633606" w="3283858">
                  <a:moveTo>
                    <a:pt x="3220358" y="74930"/>
                  </a:moveTo>
                  <a:cubicBezTo>
                    <a:pt x="3192418" y="30480"/>
                    <a:pt x="3142887" y="0"/>
                    <a:pt x="308573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1676"/>
                  </a:lnTo>
                  <a:cubicBezTo>
                    <a:pt x="0" y="483746"/>
                    <a:pt x="25400" y="529466"/>
                    <a:pt x="63500" y="558676"/>
                  </a:cubicBezTo>
                  <a:cubicBezTo>
                    <a:pt x="91440" y="603126"/>
                    <a:pt x="140970" y="633606"/>
                    <a:pt x="209973" y="633606"/>
                  </a:cubicBezTo>
                  <a:lnTo>
                    <a:pt x="3125108" y="633606"/>
                  </a:lnTo>
                  <a:cubicBezTo>
                    <a:pt x="3212738" y="633606"/>
                    <a:pt x="3283858" y="562486"/>
                    <a:pt x="3283858" y="474856"/>
                  </a:cubicBezTo>
                  <a:lnTo>
                    <a:pt x="3283858" y="201930"/>
                  </a:lnTo>
                  <a:cubicBezTo>
                    <a:pt x="3283857" y="149860"/>
                    <a:pt x="3258457" y="104140"/>
                    <a:pt x="3220358" y="74930"/>
                  </a:cubicBezTo>
                  <a:close/>
                  <a:moveTo>
                    <a:pt x="12700" y="431676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85737" y="12700"/>
                  </a:lnTo>
                  <a:cubicBezTo>
                    <a:pt x="3165747" y="12700"/>
                    <a:pt x="3231787" y="78740"/>
                    <a:pt x="3231787" y="158750"/>
                  </a:cubicBezTo>
                  <a:lnTo>
                    <a:pt x="3231787" y="431676"/>
                  </a:lnTo>
                  <a:cubicBezTo>
                    <a:pt x="3231787" y="511686"/>
                    <a:pt x="3165747" y="577726"/>
                    <a:pt x="3085737" y="577726"/>
                  </a:cubicBezTo>
                  <a:lnTo>
                    <a:pt x="158750" y="577726"/>
                  </a:lnTo>
                  <a:cubicBezTo>
                    <a:pt x="78740" y="577726"/>
                    <a:pt x="12700" y="512956"/>
                    <a:pt x="12700" y="431676"/>
                  </a:cubicBezTo>
                  <a:close/>
                  <a:moveTo>
                    <a:pt x="3272427" y="474856"/>
                  </a:moveTo>
                  <a:cubicBezTo>
                    <a:pt x="3272427" y="554866"/>
                    <a:pt x="3205118" y="620906"/>
                    <a:pt x="3125108" y="620906"/>
                  </a:cubicBezTo>
                  <a:lnTo>
                    <a:pt x="209973" y="620906"/>
                  </a:lnTo>
                  <a:cubicBezTo>
                    <a:pt x="157480" y="620906"/>
                    <a:pt x="120650" y="604396"/>
                    <a:pt x="93980" y="576456"/>
                  </a:cubicBezTo>
                  <a:cubicBezTo>
                    <a:pt x="114300" y="585346"/>
                    <a:pt x="135890" y="590426"/>
                    <a:pt x="160020" y="590426"/>
                  </a:cubicBezTo>
                  <a:lnTo>
                    <a:pt x="3087008" y="590426"/>
                  </a:lnTo>
                  <a:cubicBezTo>
                    <a:pt x="3174638" y="590426"/>
                    <a:pt x="3245758" y="519306"/>
                    <a:pt x="3245758" y="431676"/>
                  </a:cubicBezTo>
                  <a:lnTo>
                    <a:pt x="3245758" y="158750"/>
                  </a:lnTo>
                  <a:cubicBezTo>
                    <a:pt x="3245758" y="140970"/>
                    <a:pt x="3241947" y="123190"/>
                    <a:pt x="3236868" y="106680"/>
                  </a:cubicBezTo>
                  <a:cubicBezTo>
                    <a:pt x="3258458" y="132080"/>
                    <a:pt x="3272427" y="165100"/>
                    <a:pt x="3272427" y="201930"/>
                  </a:cubicBezTo>
                  <a:lnTo>
                    <a:pt x="3272427" y="474856"/>
                  </a:lnTo>
                  <a:cubicBezTo>
                    <a:pt x="3272427" y="474856"/>
                    <a:pt x="3272427" y="474856"/>
                    <a:pt x="3272427" y="474856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84161" y="5815605"/>
            <a:ext cx="1064748" cy="106474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139" y="5815605"/>
            <a:ext cx="1064748" cy="106474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51252" y="1261368"/>
            <a:ext cx="3946080" cy="375370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63967" y="1432104"/>
            <a:ext cx="6978171" cy="352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6839">
                <a:solidFill>
                  <a:srgbClr val="191919"/>
                </a:solidFill>
                <a:latin typeface="Bernoru"/>
              </a:rPr>
              <a:t>DATA COLLECTION</a:t>
            </a:r>
          </a:p>
          <a:p>
            <a:pPr algn="ctr">
              <a:lnSpc>
                <a:spcPts val="6839"/>
              </a:lnSpc>
            </a:pPr>
            <a:r>
              <a:rPr lang="en-US" sz="6839">
                <a:solidFill>
                  <a:srgbClr val="191919"/>
                </a:solidFill>
                <a:latin typeface="Bernoru"/>
              </a:rPr>
              <a:t>AND </a:t>
            </a:r>
          </a:p>
          <a:p>
            <a:pPr algn="ctr">
              <a:lnSpc>
                <a:spcPts val="6839"/>
              </a:lnSpc>
            </a:pPr>
            <a:r>
              <a:rPr lang="en-US" sz="6839">
                <a:solidFill>
                  <a:srgbClr val="191919"/>
                </a:solidFill>
                <a:latin typeface="Bernoru"/>
              </a:rPr>
              <a:t>CLEANING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38704" y="7474886"/>
            <a:ext cx="6171176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Removed unnecessary features, duplications and data prone to error.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5295" y="7560611"/>
            <a:ext cx="6171176" cy="235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2672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2 Main datasets for training and prediction purposes.</a:t>
            </a:r>
          </a:p>
          <a:p>
            <a:pPr>
              <a:lnSpc>
                <a:spcPts val="2672"/>
              </a:lnSpc>
            </a:pPr>
          </a:p>
          <a:p>
            <a:pPr marL="582928" indent="-291464" lvl="1">
              <a:lnSpc>
                <a:spcPts val="2672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Dataset 1 unavailable as csv online, so we used </a:t>
            </a:r>
          </a:p>
          <a:p>
            <a:pPr>
              <a:lnSpc>
                <a:spcPts val="2672"/>
              </a:lnSpc>
            </a:pPr>
          </a:p>
          <a:p>
            <a:pPr marL="582928" indent="-291464" lvl="1">
              <a:lnSpc>
                <a:spcPts val="2672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Dataset 2 publicly available online.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30279" y="6197487"/>
            <a:ext cx="5724290" cy="36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2660">
                <a:solidFill>
                  <a:srgbClr val="191919"/>
                </a:solidFill>
                <a:latin typeface="Bernoru"/>
              </a:rPr>
              <a:t>DATA CLEANING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2791" y="6216378"/>
            <a:ext cx="627488" cy="3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191919"/>
                </a:solidFill>
                <a:latin typeface="Bernoru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10769" y="6204500"/>
            <a:ext cx="627488" cy="31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300">
                <a:solidFill>
                  <a:srgbClr val="FFFFFF"/>
                </a:solidFill>
                <a:latin typeface="Bernoru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95428" y="6179206"/>
            <a:ext cx="5915249" cy="37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5"/>
              </a:lnSpc>
            </a:pPr>
            <a:r>
              <a:rPr lang="en-US" sz="2755">
                <a:solidFill>
                  <a:srgbClr val="191919"/>
                </a:solidFill>
                <a:latin typeface="Bernoru"/>
              </a:rPr>
              <a:t>COLLECTING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55519" y="8789819"/>
            <a:ext cx="1985566" cy="44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578">
                <a:solidFill>
                  <a:srgbClr val="000000"/>
                </a:solidFill>
                <a:latin typeface="Glacial Indifference"/>
                <a:hlinkClick r:id="rId12" tooltip="https://github.com/cjwinchester/earth-impact-data/blob/main/earth-impact-craters.csv"/>
              </a:rPr>
              <a:t>web scraping</a:t>
            </a:r>
            <a:r>
              <a:rPr lang="en-US" sz="2578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38704" y="8606939"/>
            <a:ext cx="617117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Dataset 1.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38704" y="9296549"/>
            <a:ext cx="617117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Glacial Indifference"/>
              </a:rPr>
              <a:t>Dataset 2.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20854" y="0"/>
            <a:ext cx="11572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772" t="0" r="1772" b="0"/>
          <a:stretch>
            <a:fillRect/>
          </a:stretch>
        </p:blipFill>
        <p:spPr>
          <a:xfrm flipH="false" flipV="false" rot="0">
            <a:off x="9178719" y="0"/>
            <a:ext cx="9114404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153" t="0" r="1293" b="0"/>
          <a:stretch>
            <a:fillRect/>
          </a:stretch>
        </p:blipFill>
        <p:spPr>
          <a:xfrm flipH="false" flipV="false" rot="0">
            <a:off x="0" y="0"/>
            <a:ext cx="912085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21054">
            <a:off x="6532932" y="6656275"/>
            <a:ext cx="4642664" cy="54561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-1898331" y="-1694477"/>
            <a:ext cx="6096625" cy="45115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65069" y="-699194"/>
            <a:ext cx="41148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144000" y="2052358"/>
            <a:ext cx="8004959" cy="6965604"/>
            <a:chOff x="0" y="0"/>
            <a:chExt cx="12029114" cy="10467266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31750" y="31750"/>
              <a:ext cx="11965614" cy="10403767"/>
            </a:xfrm>
            <a:custGeom>
              <a:avLst/>
              <a:gdLst/>
              <a:ahLst/>
              <a:cxnLst/>
              <a:rect r="r" b="b" t="t" l="l"/>
              <a:pathLst>
                <a:path h="10403767" w="11965614">
                  <a:moveTo>
                    <a:pt x="11872904" y="10403767"/>
                  </a:moveTo>
                  <a:lnTo>
                    <a:pt x="92710" y="10403767"/>
                  </a:lnTo>
                  <a:cubicBezTo>
                    <a:pt x="41910" y="10403767"/>
                    <a:pt x="0" y="10361857"/>
                    <a:pt x="0" y="1031105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0309786"/>
                  </a:lnTo>
                  <a:cubicBezTo>
                    <a:pt x="11965614" y="10361857"/>
                    <a:pt x="11923704" y="10403767"/>
                    <a:pt x="11872904" y="104037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2029114" cy="10467267"/>
            </a:xfrm>
            <a:custGeom>
              <a:avLst/>
              <a:gdLst/>
              <a:ahLst/>
              <a:cxnLst/>
              <a:rect r="r" b="b" t="t" l="l"/>
              <a:pathLst>
                <a:path h="10467267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0342807"/>
                  </a:lnTo>
                  <a:cubicBezTo>
                    <a:pt x="11969424" y="10378367"/>
                    <a:pt x="11940214" y="10407576"/>
                    <a:pt x="11904654" y="10407576"/>
                  </a:cubicBezTo>
                  <a:lnTo>
                    <a:pt x="124460" y="10407576"/>
                  </a:lnTo>
                  <a:cubicBezTo>
                    <a:pt x="88900" y="10407576"/>
                    <a:pt x="59690" y="10378367"/>
                    <a:pt x="59690" y="1034280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42807"/>
                  </a:lnTo>
                  <a:cubicBezTo>
                    <a:pt x="0" y="10411386"/>
                    <a:pt x="55880" y="10467267"/>
                    <a:pt x="124460" y="10467267"/>
                  </a:cubicBezTo>
                  <a:lnTo>
                    <a:pt x="11904654" y="10467267"/>
                  </a:lnTo>
                  <a:cubicBezTo>
                    <a:pt x="11973234" y="10467267"/>
                    <a:pt x="12029114" y="10411386"/>
                    <a:pt x="12029114" y="10342807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1269039"/>
            <a:ext cx="8004959" cy="1041805"/>
            <a:chOff x="0" y="0"/>
            <a:chExt cx="12029114" cy="1565529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31750" y="31750"/>
              <a:ext cx="11965614" cy="1502029"/>
            </a:xfrm>
            <a:custGeom>
              <a:avLst/>
              <a:gdLst/>
              <a:ahLst/>
              <a:cxnLst/>
              <a:rect r="r" b="b" t="t" l="l"/>
              <a:pathLst>
                <a:path h="1502029" w="11965614">
                  <a:moveTo>
                    <a:pt x="11872904" y="1502029"/>
                  </a:moveTo>
                  <a:lnTo>
                    <a:pt x="92710" y="1502029"/>
                  </a:lnTo>
                  <a:cubicBezTo>
                    <a:pt x="41910" y="1502029"/>
                    <a:pt x="0" y="1460119"/>
                    <a:pt x="0" y="1409319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71634" y="0"/>
                  </a:lnTo>
                  <a:cubicBezTo>
                    <a:pt x="11922434" y="0"/>
                    <a:pt x="11964344" y="41910"/>
                    <a:pt x="11964344" y="92710"/>
                  </a:cubicBezTo>
                  <a:lnTo>
                    <a:pt x="11964344" y="1408049"/>
                  </a:lnTo>
                  <a:cubicBezTo>
                    <a:pt x="11965614" y="1460119"/>
                    <a:pt x="11923704" y="1502029"/>
                    <a:pt x="11872904" y="1502029"/>
                  </a:cubicBezTo>
                  <a:close/>
                </a:path>
              </a:pathLst>
            </a:custGeom>
            <a:solidFill>
              <a:srgbClr val="DAFAB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12029114" cy="1565529"/>
            </a:xfrm>
            <a:custGeom>
              <a:avLst/>
              <a:gdLst/>
              <a:ahLst/>
              <a:cxnLst/>
              <a:rect r="r" b="b" t="t" l="l"/>
              <a:pathLst>
                <a:path h="1565529" w="12029114">
                  <a:moveTo>
                    <a:pt x="11904654" y="59690"/>
                  </a:moveTo>
                  <a:cubicBezTo>
                    <a:pt x="11940214" y="59690"/>
                    <a:pt x="11969424" y="88900"/>
                    <a:pt x="11969424" y="124460"/>
                  </a:cubicBezTo>
                  <a:lnTo>
                    <a:pt x="11969424" y="1441069"/>
                  </a:lnTo>
                  <a:cubicBezTo>
                    <a:pt x="11969424" y="1476629"/>
                    <a:pt x="11940214" y="1505839"/>
                    <a:pt x="11904654" y="1505839"/>
                  </a:cubicBezTo>
                  <a:lnTo>
                    <a:pt x="124460" y="1505839"/>
                  </a:lnTo>
                  <a:cubicBezTo>
                    <a:pt x="88900" y="1505839"/>
                    <a:pt x="59690" y="1476629"/>
                    <a:pt x="59690" y="144106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904654" y="59690"/>
                  </a:lnTo>
                  <a:moveTo>
                    <a:pt x="119046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41069"/>
                  </a:lnTo>
                  <a:cubicBezTo>
                    <a:pt x="0" y="1509649"/>
                    <a:pt x="55880" y="1565529"/>
                    <a:pt x="124460" y="1565529"/>
                  </a:cubicBezTo>
                  <a:lnTo>
                    <a:pt x="11904654" y="1565529"/>
                  </a:lnTo>
                  <a:cubicBezTo>
                    <a:pt x="11973234" y="1565529"/>
                    <a:pt x="12029114" y="1509649"/>
                    <a:pt x="12029114" y="1441069"/>
                  </a:cubicBezTo>
                  <a:lnTo>
                    <a:pt x="12029114" y="124460"/>
                  </a:lnTo>
                  <a:cubicBezTo>
                    <a:pt x="12029114" y="55880"/>
                    <a:pt x="11973234" y="0"/>
                    <a:pt x="11904654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77283" y="1590238"/>
            <a:ext cx="405873" cy="4058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9934" y="1590238"/>
            <a:ext cx="405873" cy="40587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2585" y="1590238"/>
            <a:ext cx="405873" cy="40587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63058" y="2461682"/>
            <a:ext cx="2433115" cy="242426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true" flipV="false" rot="2130250">
            <a:off x="1433178" y="2706863"/>
            <a:ext cx="5313927" cy="566064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33729" t="0" r="0" b="0"/>
          <a:stretch>
            <a:fillRect/>
          </a:stretch>
        </p:blipFill>
        <p:spPr>
          <a:xfrm flipH="true" flipV="false" rot="0">
            <a:off x="6541493" y="3831482"/>
            <a:ext cx="3035790" cy="70431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771446" y="3355858"/>
            <a:ext cx="4086042" cy="101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4"/>
              </a:lnSpc>
            </a:pPr>
            <a:r>
              <a:rPr lang="en-US" sz="4693">
                <a:solidFill>
                  <a:srgbClr val="191919"/>
                </a:solidFill>
                <a:latin typeface="Bernoru"/>
              </a:rPr>
              <a:t>FEATURE EXTRACTION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0697" y="5622908"/>
            <a:ext cx="7631566" cy="308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069" indent="-356034" lvl="1">
              <a:lnSpc>
                <a:spcPts val="3001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Feature selection and extraction before training models.</a:t>
            </a:r>
          </a:p>
          <a:p>
            <a:pPr>
              <a:lnSpc>
                <a:spcPts val="3001"/>
              </a:lnSpc>
            </a:pPr>
          </a:p>
          <a:p>
            <a:pPr marL="712069" indent="-356034" lvl="1">
              <a:lnSpc>
                <a:spcPts val="3001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Random Forest and RFE to determine feature rankings.</a:t>
            </a:r>
          </a:p>
          <a:p>
            <a:pPr>
              <a:lnSpc>
                <a:spcPts val="3001"/>
              </a:lnSpc>
            </a:pPr>
          </a:p>
          <a:p>
            <a:pPr marL="712069" indent="-356034" lvl="1">
              <a:lnSpc>
                <a:spcPts val="3001"/>
              </a:lnSpc>
              <a:buFont typeface="Arial"/>
              <a:buChar char="•"/>
            </a:pPr>
            <a:r>
              <a:rPr lang="en-US" sz="3298">
                <a:solidFill>
                  <a:srgbClr val="191919"/>
                </a:solidFill>
                <a:latin typeface="Glacial Indifference"/>
              </a:rPr>
              <a:t>Extract most imp features only and use those for training.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8800" y="6067775"/>
            <a:ext cx="3655623" cy="70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4452">
                <a:solidFill>
                  <a:srgbClr val="191919"/>
                </a:solidFill>
                <a:latin typeface="Gaegu Bold"/>
              </a:rPr>
              <a:t>Radius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42531" y="4850377"/>
            <a:ext cx="2135990" cy="56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</a:pPr>
            <a:r>
              <a:rPr lang="en-US" sz="3623">
                <a:solidFill>
                  <a:srgbClr val="191919"/>
                </a:solidFill>
                <a:latin typeface="Gaegu Bold"/>
              </a:rPr>
              <a:t>Mass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38154" y="3586052"/>
            <a:ext cx="2798010" cy="59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3887">
                <a:solidFill>
                  <a:srgbClr val="FFFFFF"/>
                </a:solidFill>
                <a:latin typeface="Gaegu Bold"/>
              </a:rPr>
              <a:t>Volume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0" y="9679739"/>
            <a:ext cx="4072289" cy="61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5"/>
              </a:lnSpc>
            </a:pPr>
            <a:r>
              <a:rPr lang="en-US" sz="3546">
                <a:solidFill>
                  <a:srgbClr val="000000"/>
                </a:solidFill>
                <a:latin typeface="Glacial Indifference"/>
              </a:rPr>
              <a:t>Features </a:t>
            </a:r>
            <a:r>
              <a:rPr lang="en-US" sz="3546">
                <a:solidFill>
                  <a:srgbClr val="000000"/>
                </a:solidFill>
                <a:latin typeface="Glacial Indifference"/>
                <a:hlinkClick r:id="rId20" tooltip="https://ibb.co/GcZMBkz"/>
              </a:rPr>
              <a:t>Ranking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DAFi521_qDU</dc:identifier>
  <dcterms:modified xsi:type="dcterms:W3CDTF">2011-08-01T06:04:30Z</dcterms:modified>
  <cp:revision>1</cp:revision>
  <dc:title>meteor simulator:</dc:title>
</cp:coreProperties>
</file>